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4"/>
  </p:sldMasterIdLst>
  <p:notesMasterIdLst>
    <p:notesMasterId r:id="rId32"/>
  </p:notesMasterIdLst>
  <p:sldIdLst>
    <p:sldId id="1864" r:id="rId5"/>
    <p:sldId id="1846" r:id="rId6"/>
    <p:sldId id="1849" r:id="rId7"/>
    <p:sldId id="1875" r:id="rId8"/>
    <p:sldId id="1872" r:id="rId9"/>
    <p:sldId id="1874" r:id="rId10"/>
    <p:sldId id="1873" r:id="rId11"/>
    <p:sldId id="1876" r:id="rId12"/>
    <p:sldId id="1868" r:id="rId13"/>
    <p:sldId id="1858" r:id="rId14"/>
    <p:sldId id="1878" r:id="rId15"/>
    <p:sldId id="1869" r:id="rId16"/>
    <p:sldId id="1879" r:id="rId17"/>
    <p:sldId id="1880" r:id="rId18"/>
    <p:sldId id="1881" r:id="rId19"/>
    <p:sldId id="1882" r:id="rId20"/>
    <p:sldId id="1870" r:id="rId21"/>
    <p:sldId id="1883" r:id="rId22"/>
    <p:sldId id="1887" r:id="rId23"/>
    <p:sldId id="1888" r:id="rId24"/>
    <p:sldId id="1886" r:id="rId25"/>
    <p:sldId id="1885" r:id="rId26"/>
    <p:sldId id="1871" r:id="rId27"/>
    <p:sldId id="1867" r:id="rId28"/>
    <p:sldId id="1884" r:id="rId29"/>
    <p:sldId id="1859" r:id="rId30"/>
    <p:sldId id="1877" r:id="rId31"/>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480" userDrawn="1">
          <p15:clr>
            <a:srgbClr val="A4A3A4"/>
          </p15:clr>
        </p15:guide>
        <p15:guide id="3" pos="7200" userDrawn="1">
          <p15:clr>
            <a:srgbClr val="A4A3A4"/>
          </p15:clr>
        </p15:guide>
        <p15:guide id="4" pos="4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4387"/>
    <a:srgbClr val="FF2625"/>
    <a:srgbClr val="007788"/>
    <a:srgbClr val="297C2A"/>
    <a:srgbClr val="F69000"/>
    <a:srgbClr val="01C2D1"/>
    <a:srgbClr val="D6D734"/>
    <a:srgbClr val="005C68"/>
    <a:srgbClr val="3B2E58"/>
    <a:srgbClr val="6B2929"/>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E6E585-FFED-418B-BD21-4C8D6A91686A}" v="158" dt="2021-10-01T22:16:34.5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75" autoAdjust="0"/>
    <p:restoredTop sz="94663"/>
  </p:normalViewPr>
  <p:slideViewPr>
    <p:cSldViewPr snapToGrid="0">
      <p:cViewPr varScale="1">
        <p:scale>
          <a:sx n="81" d="100"/>
          <a:sy n="81" d="100"/>
        </p:scale>
        <p:origin x="86" y="341"/>
      </p:cViewPr>
      <p:guideLst>
        <p:guide orient="horz" pos="2160"/>
        <p:guide pos="480"/>
        <p:guide pos="7200"/>
        <p:guide pos="4368"/>
      </p:guideLst>
    </p:cSldViewPr>
  </p:slideViewPr>
  <p:notesTextViewPr>
    <p:cViewPr>
      <p:scale>
        <a:sx n="1" d="1"/>
        <a:sy n="1" d="1"/>
      </p:scale>
      <p:origin x="0" y="0"/>
    </p:cViewPr>
  </p:notesTextViewPr>
  <p:sorterViewPr>
    <p:cViewPr>
      <p:scale>
        <a:sx n="94" d="100"/>
        <a:sy n="94"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diagrams/_rels/data5.xml.rels><?xml version="1.0" encoding="UTF-8" standalone="yes"?>
<Relationships xmlns="http://schemas.openxmlformats.org/package/2006/relationships"><Relationship Id="rId8" Type="http://schemas.openxmlformats.org/officeDocument/2006/relationships/hyperlink" Target="https://www.drugrehab.com/guides/lgbtq/" TargetMode="External"/><Relationship Id="rId3" Type="http://schemas.openxmlformats.org/officeDocument/2006/relationships/hyperlink" Target="http://www.transkidspurplerainbow.org/" TargetMode="External"/><Relationship Id="rId7" Type="http://schemas.openxmlformats.org/officeDocument/2006/relationships/hyperlink" Target="https://suicidepreventionlifeline.org/" TargetMode="External"/><Relationship Id="rId2" Type="http://schemas.openxmlformats.org/officeDocument/2006/relationships/hyperlink" Target="http://www.thetrevorproject.org/" TargetMode="External"/><Relationship Id="rId1" Type="http://schemas.openxmlformats.org/officeDocument/2006/relationships/hyperlink" Target="http://www.translifeline.org/" TargetMode="External"/><Relationship Id="rId6" Type="http://schemas.openxmlformats.org/officeDocument/2006/relationships/hyperlink" Target="https://www.glbthotline.org/" TargetMode="External"/><Relationship Id="rId5" Type="http://schemas.openxmlformats.org/officeDocument/2006/relationships/hyperlink" Target="http://www.glbthotline.org/talkline.html" TargetMode="External"/><Relationship Id="rId4" Type="http://schemas.openxmlformats.org/officeDocument/2006/relationships/hyperlink" Target="http://www.imatyfa.org/" TargetMode="External"/><Relationship Id="rId9" Type="http://schemas.openxmlformats.org/officeDocument/2006/relationships/hyperlink" Target="https://itgetsbetter.org/" TargetMode="External"/></Relationships>
</file>

<file path=ppt/diagrams/_rels/drawing5.xml.rels><?xml version="1.0" encoding="UTF-8" standalone="yes"?>
<Relationships xmlns="http://schemas.openxmlformats.org/package/2006/relationships"><Relationship Id="rId8" Type="http://schemas.openxmlformats.org/officeDocument/2006/relationships/hyperlink" Target="https://www.drugrehab.com/guides/lgbtq/" TargetMode="External"/><Relationship Id="rId3" Type="http://schemas.openxmlformats.org/officeDocument/2006/relationships/hyperlink" Target="http://www.transkidspurplerainbow.org/" TargetMode="External"/><Relationship Id="rId7" Type="http://schemas.openxmlformats.org/officeDocument/2006/relationships/hyperlink" Target="https://suicidepreventionlifeline.org/" TargetMode="External"/><Relationship Id="rId2" Type="http://schemas.openxmlformats.org/officeDocument/2006/relationships/hyperlink" Target="http://www.thetrevorproject.org/" TargetMode="External"/><Relationship Id="rId1" Type="http://schemas.openxmlformats.org/officeDocument/2006/relationships/hyperlink" Target="http://www.translifeline.org/" TargetMode="External"/><Relationship Id="rId6" Type="http://schemas.openxmlformats.org/officeDocument/2006/relationships/hyperlink" Target="https://www.glbthotline.org/" TargetMode="External"/><Relationship Id="rId5" Type="http://schemas.openxmlformats.org/officeDocument/2006/relationships/hyperlink" Target="http://www.glbthotline.org/talkline.html" TargetMode="External"/><Relationship Id="rId4" Type="http://schemas.openxmlformats.org/officeDocument/2006/relationships/hyperlink" Target="http://www.imatyfa.org/" TargetMode="External"/><Relationship Id="rId9" Type="http://schemas.openxmlformats.org/officeDocument/2006/relationships/hyperlink" Target="https://itgetsbetter.org/"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F6DF09-402B-4AE4-B3DA-9980DF669E99}" type="doc">
      <dgm:prSet loTypeId="urn:microsoft.com/office/officeart/2005/8/layout/default" loCatId="list" qsTypeId="urn:microsoft.com/office/officeart/2005/8/quickstyle/simple5" qsCatId="simple" csTypeId="urn:microsoft.com/office/officeart/2005/8/colors/accent1_2" csCatId="accent1" phldr="1"/>
      <dgm:spPr/>
      <dgm:t>
        <a:bodyPr/>
        <a:lstStyle/>
        <a:p>
          <a:endParaRPr lang="en-US"/>
        </a:p>
      </dgm:t>
    </dgm:pt>
    <dgm:pt modelId="{F1EBC54F-BDB2-4329-8075-85C8D04534CF}">
      <dgm:prSet/>
      <dgm:spPr/>
      <dgm:t>
        <a:bodyPr/>
        <a:lstStyle/>
        <a:p>
          <a:r>
            <a:rPr lang="en-US" b="0" i="0" dirty="0"/>
            <a:t>A strong desire to be of the other gender or an insistence that one is the other gender</a:t>
          </a:r>
          <a:endParaRPr lang="en-US" dirty="0"/>
        </a:p>
      </dgm:t>
    </dgm:pt>
    <dgm:pt modelId="{5CBB9BC3-F791-4A7D-81F6-F763B31A3A42}" type="parTrans" cxnId="{1F3B88AF-38AB-4EF3-BC9B-FD3A303B2AE4}">
      <dgm:prSet/>
      <dgm:spPr/>
      <dgm:t>
        <a:bodyPr/>
        <a:lstStyle/>
        <a:p>
          <a:endParaRPr lang="en-US"/>
        </a:p>
      </dgm:t>
    </dgm:pt>
    <dgm:pt modelId="{5B2325CD-153C-446B-B4B9-76BCB3F83DCC}" type="sibTrans" cxnId="{1F3B88AF-38AB-4EF3-BC9B-FD3A303B2AE4}">
      <dgm:prSet/>
      <dgm:spPr/>
      <dgm:t>
        <a:bodyPr/>
        <a:lstStyle/>
        <a:p>
          <a:endParaRPr lang="en-US"/>
        </a:p>
      </dgm:t>
    </dgm:pt>
    <dgm:pt modelId="{948C31C9-7DC4-44DA-A4E4-AC21E3EC0991}">
      <dgm:prSet/>
      <dgm:spPr/>
      <dgm:t>
        <a:bodyPr/>
        <a:lstStyle/>
        <a:p>
          <a:r>
            <a:rPr lang="en-US" b="0" i="0" dirty="0"/>
            <a:t> strong preference for cross-dressing and strong resistance to wearing biological gender clothing</a:t>
          </a:r>
          <a:endParaRPr lang="en-US" dirty="0"/>
        </a:p>
      </dgm:t>
    </dgm:pt>
    <dgm:pt modelId="{CF393FBE-A041-4F3C-804E-D272B43F623F}" type="parTrans" cxnId="{E8931039-C208-4D96-9D0C-E7314CC3897C}">
      <dgm:prSet/>
      <dgm:spPr/>
      <dgm:t>
        <a:bodyPr/>
        <a:lstStyle/>
        <a:p>
          <a:endParaRPr lang="en-US"/>
        </a:p>
      </dgm:t>
    </dgm:pt>
    <dgm:pt modelId="{ECC3AD3A-49D4-454F-9F77-6EF24BBBBA85}" type="sibTrans" cxnId="{E8931039-C208-4D96-9D0C-E7314CC3897C}">
      <dgm:prSet/>
      <dgm:spPr/>
      <dgm:t>
        <a:bodyPr/>
        <a:lstStyle/>
        <a:p>
          <a:endParaRPr lang="en-US"/>
        </a:p>
      </dgm:t>
    </dgm:pt>
    <dgm:pt modelId="{BC703093-BB9D-4342-8B97-DF472CA24FAC}">
      <dgm:prSet/>
      <dgm:spPr/>
      <dgm:t>
        <a:bodyPr/>
        <a:lstStyle/>
        <a:p>
          <a:r>
            <a:rPr lang="en-US" b="0" i="0" dirty="0"/>
            <a:t>A strong preference for cross-gender roles in make-believe play or fantasy play</a:t>
          </a:r>
          <a:endParaRPr lang="en-US" dirty="0"/>
        </a:p>
      </dgm:t>
    </dgm:pt>
    <dgm:pt modelId="{FB5C8215-9601-4607-BD36-B690CE25D567}" type="parTrans" cxnId="{42A62021-E496-4C55-89A0-0124A9DF89D3}">
      <dgm:prSet/>
      <dgm:spPr/>
      <dgm:t>
        <a:bodyPr/>
        <a:lstStyle/>
        <a:p>
          <a:endParaRPr lang="en-US"/>
        </a:p>
      </dgm:t>
    </dgm:pt>
    <dgm:pt modelId="{F73F48B5-26F1-4D14-BBDF-1AE86B1D4C6B}" type="sibTrans" cxnId="{42A62021-E496-4C55-89A0-0124A9DF89D3}">
      <dgm:prSet/>
      <dgm:spPr/>
      <dgm:t>
        <a:bodyPr/>
        <a:lstStyle/>
        <a:p>
          <a:endParaRPr lang="en-US"/>
        </a:p>
      </dgm:t>
    </dgm:pt>
    <dgm:pt modelId="{83B1895F-1F51-42A6-9E00-DD80D3EDFA44}">
      <dgm:prSet/>
      <dgm:spPr/>
      <dgm:t>
        <a:bodyPr/>
        <a:lstStyle/>
        <a:p>
          <a:r>
            <a:rPr lang="en-US" b="0" i="0" dirty="0"/>
            <a:t>A strong preference for the toys, games or activities stereotypically used or engaged in by the other gender</a:t>
          </a:r>
          <a:endParaRPr lang="en-US" dirty="0"/>
        </a:p>
      </dgm:t>
    </dgm:pt>
    <dgm:pt modelId="{89324A1B-E509-4672-86FB-93777E3C907F}" type="parTrans" cxnId="{5FE0C891-68DB-4B06-ACD5-D0CBF7A22601}">
      <dgm:prSet/>
      <dgm:spPr/>
      <dgm:t>
        <a:bodyPr/>
        <a:lstStyle/>
        <a:p>
          <a:endParaRPr lang="en-US"/>
        </a:p>
      </dgm:t>
    </dgm:pt>
    <dgm:pt modelId="{D2EB8327-13E2-4498-9046-051C43293EF5}" type="sibTrans" cxnId="{5FE0C891-68DB-4B06-ACD5-D0CBF7A22601}">
      <dgm:prSet/>
      <dgm:spPr/>
      <dgm:t>
        <a:bodyPr/>
        <a:lstStyle/>
        <a:p>
          <a:endParaRPr lang="en-US"/>
        </a:p>
      </dgm:t>
    </dgm:pt>
    <dgm:pt modelId="{01C34F7F-0764-49E1-B0FA-2127DA6ABE06}">
      <dgm:prSet/>
      <dgm:spPr/>
      <dgm:t>
        <a:bodyPr/>
        <a:lstStyle/>
        <a:p>
          <a:r>
            <a:rPr lang="en-US" b="0" i="0"/>
            <a:t>A strong preference for playmates of the other gender</a:t>
          </a:r>
          <a:endParaRPr lang="en-US"/>
        </a:p>
      </dgm:t>
    </dgm:pt>
    <dgm:pt modelId="{80D1BB3C-C05E-4F8D-9AF8-5D72A9D5C411}" type="parTrans" cxnId="{71463913-52EC-432D-A988-B0CCDF5E2122}">
      <dgm:prSet/>
      <dgm:spPr/>
      <dgm:t>
        <a:bodyPr/>
        <a:lstStyle/>
        <a:p>
          <a:endParaRPr lang="en-US"/>
        </a:p>
      </dgm:t>
    </dgm:pt>
    <dgm:pt modelId="{95D976E7-5812-4D74-B48B-4C144FB67F7E}" type="sibTrans" cxnId="{71463913-52EC-432D-A988-B0CCDF5E2122}">
      <dgm:prSet/>
      <dgm:spPr/>
      <dgm:t>
        <a:bodyPr/>
        <a:lstStyle/>
        <a:p>
          <a:endParaRPr lang="en-US"/>
        </a:p>
      </dgm:t>
    </dgm:pt>
    <dgm:pt modelId="{E4753175-9FE5-41C1-A3B9-CD6E238131FF}">
      <dgm:prSet/>
      <dgm:spPr/>
      <dgm:t>
        <a:bodyPr/>
        <a:lstStyle/>
        <a:p>
          <a:r>
            <a:rPr lang="en-US" b="0" i="0" dirty="0"/>
            <a:t>strong rejection of biological gender toys, games, and activities</a:t>
          </a:r>
          <a:endParaRPr lang="en-US" dirty="0"/>
        </a:p>
      </dgm:t>
    </dgm:pt>
    <dgm:pt modelId="{C8B88517-A947-424C-852A-9417CB1090F9}" type="parTrans" cxnId="{52CC9764-EEF3-4FA0-9EF5-0E0A819F12A7}">
      <dgm:prSet/>
      <dgm:spPr/>
      <dgm:t>
        <a:bodyPr/>
        <a:lstStyle/>
        <a:p>
          <a:endParaRPr lang="en-US"/>
        </a:p>
      </dgm:t>
    </dgm:pt>
    <dgm:pt modelId="{3526F3F8-4A2C-49DF-A870-2C47C629E726}" type="sibTrans" cxnId="{52CC9764-EEF3-4FA0-9EF5-0E0A819F12A7}">
      <dgm:prSet/>
      <dgm:spPr/>
      <dgm:t>
        <a:bodyPr/>
        <a:lstStyle/>
        <a:p>
          <a:endParaRPr lang="en-US"/>
        </a:p>
      </dgm:t>
    </dgm:pt>
    <dgm:pt modelId="{CE3A669F-4967-42CC-A16F-8A94B6DB6E25}">
      <dgm:prSet/>
      <dgm:spPr/>
      <dgm:t>
        <a:bodyPr/>
        <a:lstStyle/>
        <a:p>
          <a:r>
            <a:rPr lang="en-US" b="0" i="0"/>
            <a:t>A strong dislike of one’s sexual anatomy</a:t>
          </a:r>
          <a:endParaRPr lang="en-US"/>
        </a:p>
      </dgm:t>
    </dgm:pt>
    <dgm:pt modelId="{6EBCBAA7-A8DA-4BED-8F44-451B5E11E059}" type="parTrans" cxnId="{F1629239-0604-4862-85AB-761ECF48A2D9}">
      <dgm:prSet/>
      <dgm:spPr/>
      <dgm:t>
        <a:bodyPr/>
        <a:lstStyle/>
        <a:p>
          <a:endParaRPr lang="en-US"/>
        </a:p>
      </dgm:t>
    </dgm:pt>
    <dgm:pt modelId="{9023513D-9F1E-4ED7-B925-C2DE183F64BE}" type="sibTrans" cxnId="{F1629239-0604-4862-85AB-761ECF48A2D9}">
      <dgm:prSet/>
      <dgm:spPr/>
      <dgm:t>
        <a:bodyPr/>
        <a:lstStyle/>
        <a:p>
          <a:endParaRPr lang="en-US"/>
        </a:p>
      </dgm:t>
    </dgm:pt>
    <dgm:pt modelId="{D7BB1A6D-96A0-4D27-AE49-2319263F26C2}">
      <dgm:prSet/>
      <dgm:spPr/>
      <dgm:t>
        <a:bodyPr/>
        <a:lstStyle/>
        <a:p>
          <a:r>
            <a:rPr lang="en-US" b="0" i="0"/>
            <a:t>A strong desire for the physical sex characteristics that match one’s experienced gender</a:t>
          </a:r>
          <a:endParaRPr lang="en-US"/>
        </a:p>
      </dgm:t>
    </dgm:pt>
    <dgm:pt modelId="{32B1A425-F4CB-41F3-B540-D756CB0DB466}" type="parTrans" cxnId="{C5BADE9F-EC7A-4983-A53C-21D994DA3C29}">
      <dgm:prSet/>
      <dgm:spPr/>
      <dgm:t>
        <a:bodyPr/>
        <a:lstStyle/>
        <a:p>
          <a:endParaRPr lang="en-US"/>
        </a:p>
      </dgm:t>
    </dgm:pt>
    <dgm:pt modelId="{E7DFE11D-C567-4433-9BB3-BAFA42B4192A}" type="sibTrans" cxnId="{C5BADE9F-EC7A-4983-A53C-21D994DA3C29}">
      <dgm:prSet/>
      <dgm:spPr/>
      <dgm:t>
        <a:bodyPr/>
        <a:lstStyle/>
        <a:p>
          <a:endParaRPr lang="en-US"/>
        </a:p>
      </dgm:t>
    </dgm:pt>
    <dgm:pt modelId="{4C7649CD-6BDC-4F64-9AC2-4355715FDCB4}" type="pres">
      <dgm:prSet presAssocID="{CAF6DF09-402B-4AE4-B3DA-9980DF669E99}" presName="diagram" presStyleCnt="0">
        <dgm:presLayoutVars>
          <dgm:dir/>
          <dgm:resizeHandles val="exact"/>
        </dgm:presLayoutVars>
      </dgm:prSet>
      <dgm:spPr/>
    </dgm:pt>
    <dgm:pt modelId="{F9A9ADAF-B984-4922-91B4-E8AF2DC7D9B2}" type="pres">
      <dgm:prSet presAssocID="{F1EBC54F-BDB2-4329-8075-85C8D04534CF}" presName="node" presStyleLbl="node1" presStyleIdx="0" presStyleCnt="8">
        <dgm:presLayoutVars>
          <dgm:bulletEnabled val="1"/>
        </dgm:presLayoutVars>
      </dgm:prSet>
      <dgm:spPr/>
    </dgm:pt>
    <dgm:pt modelId="{81252039-600D-4BC1-A079-7B6C392FFC3F}" type="pres">
      <dgm:prSet presAssocID="{5B2325CD-153C-446B-B4B9-76BCB3F83DCC}" presName="sibTrans" presStyleCnt="0"/>
      <dgm:spPr/>
    </dgm:pt>
    <dgm:pt modelId="{195F0527-A273-4B54-8B45-859362374A45}" type="pres">
      <dgm:prSet presAssocID="{948C31C9-7DC4-44DA-A4E4-AC21E3EC0991}" presName="node" presStyleLbl="node1" presStyleIdx="1" presStyleCnt="8">
        <dgm:presLayoutVars>
          <dgm:bulletEnabled val="1"/>
        </dgm:presLayoutVars>
      </dgm:prSet>
      <dgm:spPr/>
    </dgm:pt>
    <dgm:pt modelId="{1D1AE4B9-475E-4D5E-AA42-9753D81D4F31}" type="pres">
      <dgm:prSet presAssocID="{ECC3AD3A-49D4-454F-9F77-6EF24BBBBA85}" presName="sibTrans" presStyleCnt="0"/>
      <dgm:spPr/>
    </dgm:pt>
    <dgm:pt modelId="{C9DDE9F4-D94C-4107-9592-2B72182082F4}" type="pres">
      <dgm:prSet presAssocID="{BC703093-BB9D-4342-8B97-DF472CA24FAC}" presName="node" presStyleLbl="node1" presStyleIdx="2" presStyleCnt="8">
        <dgm:presLayoutVars>
          <dgm:bulletEnabled val="1"/>
        </dgm:presLayoutVars>
      </dgm:prSet>
      <dgm:spPr/>
    </dgm:pt>
    <dgm:pt modelId="{4233AB23-4B35-4C1A-BE04-98A0D8FCB63B}" type="pres">
      <dgm:prSet presAssocID="{F73F48B5-26F1-4D14-BBDF-1AE86B1D4C6B}" presName="sibTrans" presStyleCnt="0"/>
      <dgm:spPr/>
    </dgm:pt>
    <dgm:pt modelId="{AF8309EB-54DA-45E3-9632-F202C6643EAA}" type="pres">
      <dgm:prSet presAssocID="{83B1895F-1F51-42A6-9E00-DD80D3EDFA44}" presName="node" presStyleLbl="node1" presStyleIdx="3" presStyleCnt="8">
        <dgm:presLayoutVars>
          <dgm:bulletEnabled val="1"/>
        </dgm:presLayoutVars>
      </dgm:prSet>
      <dgm:spPr/>
    </dgm:pt>
    <dgm:pt modelId="{CCDAB557-F06B-4015-8AC6-E029E03A5F6E}" type="pres">
      <dgm:prSet presAssocID="{D2EB8327-13E2-4498-9046-051C43293EF5}" presName="sibTrans" presStyleCnt="0"/>
      <dgm:spPr/>
    </dgm:pt>
    <dgm:pt modelId="{087A662B-DD89-40E6-80FF-6D5188790184}" type="pres">
      <dgm:prSet presAssocID="{01C34F7F-0764-49E1-B0FA-2127DA6ABE06}" presName="node" presStyleLbl="node1" presStyleIdx="4" presStyleCnt="8">
        <dgm:presLayoutVars>
          <dgm:bulletEnabled val="1"/>
        </dgm:presLayoutVars>
      </dgm:prSet>
      <dgm:spPr/>
    </dgm:pt>
    <dgm:pt modelId="{8F182E67-CD8A-4998-992E-2889972D54E8}" type="pres">
      <dgm:prSet presAssocID="{95D976E7-5812-4D74-B48B-4C144FB67F7E}" presName="sibTrans" presStyleCnt="0"/>
      <dgm:spPr/>
    </dgm:pt>
    <dgm:pt modelId="{08B260F5-707D-4BDF-B32F-FE3CB17D1729}" type="pres">
      <dgm:prSet presAssocID="{E4753175-9FE5-41C1-A3B9-CD6E238131FF}" presName="node" presStyleLbl="node1" presStyleIdx="5" presStyleCnt="8">
        <dgm:presLayoutVars>
          <dgm:bulletEnabled val="1"/>
        </dgm:presLayoutVars>
      </dgm:prSet>
      <dgm:spPr/>
    </dgm:pt>
    <dgm:pt modelId="{A5DBA132-19F1-46CA-AC0E-59FF15E88473}" type="pres">
      <dgm:prSet presAssocID="{3526F3F8-4A2C-49DF-A870-2C47C629E726}" presName="sibTrans" presStyleCnt="0"/>
      <dgm:spPr/>
    </dgm:pt>
    <dgm:pt modelId="{C79014A4-41F0-4FAB-96B7-73FBE6854FF8}" type="pres">
      <dgm:prSet presAssocID="{CE3A669F-4967-42CC-A16F-8A94B6DB6E25}" presName="node" presStyleLbl="node1" presStyleIdx="6" presStyleCnt="8">
        <dgm:presLayoutVars>
          <dgm:bulletEnabled val="1"/>
        </dgm:presLayoutVars>
      </dgm:prSet>
      <dgm:spPr/>
    </dgm:pt>
    <dgm:pt modelId="{6FD52B06-A0A7-46DC-9C0D-5353912E3FA7}" type="pres">
      <dgm:prSet presAssocID="{9023513D-9F1E-4ED7-B925-C2DE183F64BE}" presName="sibTrans" presStyleCnt="0"/>
      <dgm:spPr/>
    </dgm:pt>
    <dgm:pt modelId="{613FD4F8-7068-42B9-8267-438216538AE5}" type="pres">
      <dgm:prSet presAssocID="{D7BB1A6D-96A0-4D27-AE49-2319263F26C2}" presName="node" presStyleLbl="node1" presStyleIdx="7" presStyleCnt="8">
        <dgm:presLayoutVars>
          <dgm:bulletEnabled val="1"/>
        </dgm:presLayoutVars>
      </dgm:prSet>
      <dgm:spPr/>
    </dgm:pt>
  </dgm:ptLst>
  <dgm:cxnLst>
    <dgm:cxn modelId="{C6A20805-A76A-4EC6-A7EA-02CD68BE8D97}" type="presOf" srcId="{CAF6DF09-402B-4AE4-B3DA-9980DF669E99}" destId="{4C7649CD-6BDC-4F64-9AC2-4355715FDCB4}" srcOrd="0" destOrd="0" presId="urn:microsoft.com/office/officeart/2005/8/layout/default"/>
    <dgm:cxn modelId="{71463913-52EC-432D-A988-B0CCDF5E2122}" srcId="{CAF6DF09-402B-4AE4-B3DA-9980DF669E99}" destId="{01C34F7F-0764-49E1-B0FA-2127DA6ABE06}" srcOrd="4" destOrd="0" parTransId="{80D1BB3C-C05E-4F8D-9AF8-5D72A9D5C411}" sibTransId="{95D976E7-5812-4D74-B48B-4C144FB67F7E}"/>
    <dgm:cxn modelId="{2158EE16-4808-49F3-B7F8-0A5FB4249951}" type="presOf" srcId="{D7BB1A6D-96A0-4D27-AE49-2319263F26C2}" destId="{613FD4F8-7068-42B9-8267-438216538AE5}" srcOrd="0" destOrd="0" presId="urn:microsoft.com/office/officeart/2005/8/layout/default"/>
    <dgm:cxn modelId="{C083601E-E26B-43FF-A1A6-05E307EC67E3}" type="presOf" srcId="{83B1895F-1F51-42A6-9E00-DD80D3EDFA44}" destId="{AF8309EB-54DA-45E3-9632-F202C6643EAA}" srcOrd="0" destOrd="0" presId="urn:microsoft.com/office/officeart/2005/8/layout/default"/>
    <dgm:cxn modelId="{42A62021-E496-4C55-89A0-0124A9DF89D3}" srcId="{CAF6DF09-402B-4AE4-B3DA-9980DF669E99}" destId="{BC703093-BB9D-4342-8B97-DF472CA24FAC}" srcOrd="2" destOrd="0" parTransId="{FB5C8215-9601-4607-BD36-B690CE25D567}" sibTransId="{F73F48B5-26F1-4D14-BBDF-1AE86B1D4C6B}"/>
    <dgm:cxn modelId="{48D7D234-98D0-4F33-B6B2-AD8CC1F37E7B}" type="presOf" srcId="{E4753175-9FE5-41C1-A3B9-CD6E238131FF}" destId="{08B260F5-707D-4BDF-B32F-FE3CB17D1729}" srcOrd="0" destOrd="0" presId="urn:microsoft.com/office/officeart/2005/8/layout/default"/>
    <dgm:cxn modelId="{E8931039-C208-4D96-9D0C-E7314CC3897C}" srcId="{CAF6DF09-402B-4AE4-B3DA-9980DF669E99}" destId="{948C31C9-7DC4-44DA-A4E4-AC21E3EC0991}" srcOrd="1" destOrd="0" parTransId="{CF393FBE-A041-4F3C-804E-D272B43F623F}" sibTransId="{ECC3AD3A-49D4-454F-9F77-6EF24BBBBA85}"/>
    <dgm:cxn modelId="{F1629239-0604-4862-85AB-761ECF48A2D9}" srcId="{CAF6DF09-402B-4AE4-B3DA-9980DF669E99}" destId="{CE3A669F-4967-42CC-A16F-8A94B6DB6E25}" srcOrd="6" destOrd="0" parTransId="{6EBCBAA7-A8DA-4BED-8F44-451B5E11E059}" sibTransId="{9023513D-9F1E-4ED7-B925-C2DE183F64BE}"/>
    <dgm:cxn modelId="{52CC9764-EEF3-4FA0-9EF5-0E0A819F12A7}" srcId="{CAF6DF09-402B-4AE4-B3DA-9980DF669E99}" destId="{E4753175-9FE5-41C1-A3B9-CD6E238131FF}" srcOrd="5" destOrd="0" parTransId="{C8B88517-A947-424C-852A-9417CB1090F9}" sibTransId="{3526F3F8-4A2C-49DF-A870-2C47C629E726}"/>
    <dgm:cxn modelId="{6716CA50-BB98-4713-89CA-C11B8CA7D9E4}" type="presOf" srcId="{948C31C9-7DC4-44DA-A4E4-AC21E3EC0991}" destId="{195F0527-A273-4B54-8B45-859362374A45}" srcOrd="0" destOrd="0" presId="urn:microsoft.com/office/officeart/2005/8/layout/default"/>
    <dgm:cxn modelId="{5FE0C891-68DB-4B06-ACD5-D0CBF7A22601}" srcId="{CAF6DF09-402B-4AE4-B3DA-9980DF669E99}" destId="{83B1895F-1F51-42A6-9E00-DD80D3EDFA44}" srcOrd="3" destOrd="0" parTransId="{89324A1B-E509-4672-86FB-93777E3C907F}" sibTransId="{D2EB8327-13E2-4498-9046-051C43293EF5}"/>
    <dgm:cxn modelId="{C5BADE9F-EC7A-4983-A53C-21D994DA3C29}" srcId="{CAF6DF09-402B-4AE4-B3DA-9980DF669E99}" destId="{D7BB1A6D-96A0-4D27-AE49-2319263F26C2}" srcOrd="7" destOrd="0" parTransId="{32B1A425-F4CB-41F3-B540-D756CB0DB466}" sibTransId="{E7DFE11D-C567-4433-9BB3-BAFA42B4192A}"/>
    <dgm:cxn modelId="{C1C805AE-795A-4B8A-B241-637C4D911D39}" type="presOf" srcId="{CE3A669F-4967-42CC-A16F-8A94B6DB6E25}" destId="{C79014A4-41F0-4FAB-96B7-73FBE6854FF8}" srcOrd="0" destOrd="0" presId="urn:microsoft.com/office/officeart/2005/8/layout/default"/>
    <dgm:cxn modelId="{1F3B88AF-38AB-4EF3-BC9B-FD3A303B2AE4}" srcId="{CAF6DF09-402B-4AE4-B3DA-9980DF669E99}" destId="{F1EBC54F-BDB2-4329-8075-85C8D04534CF}" srcOrd="0" destOrd="0" parTransId="{5CBB9BC3-F791-4A7D-81F6-F763B31A3A42}" sibTransId="{5B2325CD-153C-446B-B4B9-76BCB3F83DCC}"/>
    <dgm:cxn modelId="{08ABF7BC-4ABA-4893-BAC8-D8240B80CB94}" type="presOf" srcId="{F1EBC54F-BDB2-4329-8075-85C8D04534CF}" destId="{F9A9ADAF-B984-4922-91B4-E8AF2DC7D9B2}" srcOrd="0" destOrd="0" presId="urn:microsoft.com/office/officeart/2005/8/layout/default"/>
    <dgm:cxn modelId="{7C3FEBC1-D86D-4BD7-995C-A6A8A8BF68FF}" type="presOf" srcId="{BC703093-BB9D-4342-8B97-DF472CA24FAC}" destId="{C9DDE9F4-D94C-4107-9592-2B72182082F4}" srcOrd="0" destOrd="0" presId="urn:microsoft.com/office/officeart/2005/8/layout/default"/>
    <dgm:cxn modelId="{8A2270D2-5D5F-4FA4-8CD9-940EC194E56F}" type="presOf" srcId="{01C34F7F-0764-49E1-B0FA-2127DA6ABE06}" destId="{087A662B-DD89-40E6-80FF-6D5188790184}" srcOrd="0" destOrd="0" presId="urn:microsoft.com/office/officeart/2005/8/layout/default"/>
    <dgm:cxn modelId="{C83EB9F9-351B-4152-8BA0-A0C944788D95}" type="presParOf" srcId="{4C7649CD-6BDC-4F64-9AC2-4355715FDCB4}" destId="{F9A9ADAF-B984-4922-91B4-E8AF2DC7D9B2}" srcOrd="0" destOrd="0" presId="urn:microsoft.com/office/officeart/2005/8/layout/default"/>
    <dgm:cxn modelId="{AEC765CE-7619-48A1-9507-06D5E23611C6}" type="presParOf" srcId="{4C7649CD-6BDC-4F64-9AC2-4355715FDCB4}" destId="{81252039-600D-4BC1-A079-7B6C392FFC3F}" srcOrd="1" destOrd="0" presId="urn:microsoft.com/office/officeart/2005/8/layout/default"/>
    <dgm:cxn modelId="{C2DC2EBA-FCB2-4586-B713-ECB9EE2E382D}" type="presParOf" srcId="{4C7649CD-6BDC-4F64-9AC2-4355715FDCB4}" destId="{195F0527-A273-4B54-8B45-859362374A45}" srcOrd="2" destOrd="0" presId="urn:microsoft.com/office/officeart/2005/8/layout/default"/>
    <dgm:cxn modelId="{A85F2A45-1ADA-46A1-8AD2-9C519ED04335}" type="presParOf" srcId="{4C7649CD-6BDC-4F64-9AC2-4355715FDCB4}" destId="{1D1AE4B9-475E-4D5E-AA42-9753D81D4F31}" srcOrd="3" destOrd="0" presId="urn:microsoft.com/office/officeart/2005/8/layout/default"/>
    <dgm:cxn modelId="{3E54B5E6-8DF7-48F0-A761-DF7ED9A6D61D}" type="presParOf" srcId="{4C7649CD-6BDC-4F64-9AC2-4355715FDCB4}" destId="{C9DDE9F4-D94C-4107-9592-2B72182082F4}" srcOrd="4" destOrd="0" presId="urn:microsoft.com/office/officeart/2005/8/layout/default"/>
    <dgm:cxn modelId="{60690B1A-4108-4258-B57A-C9233F40BC64}" type="presParOf" srcId="{4C7649CD-6BDC-4F64-9AC2-4355715FDCB4}" destId="{4233AB23-4B35-4C1A-BE04-98A0D8FCB63B}" srcOrd="5" destOrd="0" presId="urn:microsoft.com/office/officeart/2005/8/layout/default"/>
    <dgm:cxn modelId="{1F29BDAC-BE41-4D15-9B8A-187875FEF5DE}" type="presParOf" srcId="{4C7649CD-6BDC-4F64-9AC2-4355715FDCB4}" destId="{AF8309EB-54DA-45E3-9632-F202C6643EAA}" srcOrd="6" destOrd="0" presId="urn:microsoft.com/office/officeart/2005/8/layout/default"/>
    <dgm:cxn modelId="{4A4E7B1F-34E5-4A6E-8D62-29646FB9C0A0}" type="presParOf" srcId="{4C7649CD-6BDC-4F64-9AC2-4355715FDCB4}" destId="{CCDAB557-F06B-4015-8AC6-E029E03A5F6E}" srcOrd="7" destOrd="0" presId="urn:microsoft.com/office/officeart/2005/8/layout/default"/>
    <dgm:cxn modelId="{0CD3F47B-E27C-429B-833E-07DB6C8FB45E}" type="presParOf" srcId="{4C7649CD-6BDC-4F64-9AC2-4355715FDCB4}" destId="{087A662B-DD89-40E6-80FF-6D5188790184}" srcOrd="8" destOrd="0" presId="urn:microsoft.com/office/officeart/2005/8/layout/default"/>
    <dgm:cxn modelId="{5F738B13-1CBA-4FF5-8B4B-7987DCD9F344}" type="presParOf" srcId="{4C7649CD-6BDC-4F64-9AC2-4355715FDCB4}" destId="{8F182E67-CD8A-4998-992E-2889972D54E8}" srcOrd="9" destOrd="0" presId="urn:microsoft.com/office/officeart/2005/8/layout/default"/>
    <dgm:cxn modelId="{797D25FC-024B-4443-BE51-AD344FF5A066}" type="presParOf" srcId="{4C7649CD-6BDC-4F64-9AC2-4355715FDCB4}" destId="{08B260F5-707D-4BDF-B32F-FE3CB17D1729}" srcOrd="10" destOrd="0" presId="urn:microsoft.com/office/officeart/2005/8/layout/default"/>
    <dgm:cxn modelId="{540487C1-F863-42EC-B2C4-1185119F84EB}" type="presParOf" srcId="{4C7649CD-6BDC-4F64-9AC2-4355715FDCB4}" destId="{A5DBA132-19F1-46CA-AC0E-59FF15E88473}" srcOrd="11" destOrd="0" presId="urn:microsoft.com/office/officeart/2005/8/layout/default"/>
    <dgm:cxn modelId="{02B82FB4-2F04-4BB4-9D55-80EF38CD4527}" type="presParOf" srcId="{4C7649CD-6BDC-4F64-9AC2-4355715FDCB4}" destId="{C79014A4-41F0-4FAB-96B7-73FBE6854FF8}" srcOrd="12" destOrd="0" presId="urn:microsoft.com/office/officeart/2005/8/layout/default"/>
    <dgm:cxn modelId="{B0C63B6E-4834-42C4-8E6E-EF2F77FF0EE1}" type="presParOf" srcId="{4C7649CD-6BDC-4F64-9AC2-4355715FDCB4}" destId="{6FD52B06-A0A7-46DC-9C0D-5353912E3FA7}" srcOrd="13" destOrd="0" presId="urn:microsoft.com/office/officeart/2005/8/layout/default"/>
    <dgm:cxn modelId="{B1A56863-9CC4-4C6B-9508-A0EB7D5024FF}" type="presParOf" srcId="{4C7649CD-6BDC-4F64-9AC2-4355715FDCB4}" destId="{613FD4F8-7068-42B9-8267-438216538AE5}"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7DEEAC-2737-41A0-9014-4E6FA435D800}" type="doc">
      <dgm:prSet loTypeId="urn:microsoft.com/office/officeart/2005/8/layout/default" loCatId="list" qsTypeId="urn:microsoft.com/office/officeart/2005/8/quickstyle/simple5" qsCatId="simple" csTypeId="urn:microsoft.com/office/officeart/2005/8/colors/accent1_2" csCatId="accent1" phldr="1"/>
      <dgm:spPr/>
      <dgm:t>
        <a:bodyPr/>
        <a:lstStyle/>
        <a:p>
          <a:endParaRPr lang="en-US"/>
        </a:p>
      </dgm:t>
    </dgm:pt>
    <dgm:pt modelId="{36ED6AB6-D9A0-41A4-B732-89A80652DFC3}">
      <dgm:prSet/>
      <dgm:spPr/>
      <dgm:t>
        <a:bodyPr/>
        <a:lstStyle/>
        <a:p>
          <a:r>
            <a:rPr lang="en-US" b="0" i="0" dirty="0"/>
            <a:t>A marked incongruence between one’s experienced/expressed gender and primary and/or secondary sex characteristics </a:t>
          </a:r>
          <a:endParaRPr lang="en-US" dirty="0"/>
        </a:p>
      </dgm:t>
    </dgm:pt>
    <dgm:pt modelId="{7CEDC714-137A-41DB-9ADE-CB977BE2BB7E}" type="parTrans" cxnId="{0BF6C948-6A58-4F5A-B004-34B8A9737733}">
      <dgm:prSet/>
      <dgm:spPr/>
      <dgm:t>
        <a:bodyPr/>
        <a:lstStyle/>
        <a:p>
          <a:endParaRPr lang="en-US"/>
        </a:p>
      </dgm:t>
    </dgm:pt>
    <dgm:pt modelId="{3E5B14FF-BB64-44E4-AE4E-2A1B17EEB671}" type="sibTrans" cxnId="{0BF6C948-6A58-4F5A-B004-34B8A9737733}">
      <dgm:prSet/>
      <dgm:spPr/>
      <dgm:t>
        <a:bodyPr/>
        <a:lstStyle/>
        <a:p>
          <a:endParaRPr lang="en-US"/>
        </a:p>
      </dgm:t>
    </dgm:pt>
    <dgm:pt modelId="{D91513CD-D2B2-4121-A55A-F401955891BC}">
      <dgm:prSet/>
      <dgm:spPr/>
      <dgm:t>
        <a:bodyPr/>
        <a:lstStyle/>
        <a:p>
          <a:r>
            <a:rPr lang="en-US" b="0" i="0" dirty="0"/>
            <a:t>A strong desire to be rid of one’s primary and/or secondary sex characteristics because of a marked incongruence with one’s experienced/expressed gender</a:t>
          </a:r>
          <a:endParaRPr lang="en-US" dirty="0"/>
        </a:p>
      </dgm:t>
    </dgm:pt>
    <dgm:pt modelId="{EC282EF6-A3AE-4E37-8D08-83A8AA2DC56B}" type="parTrans" cxnId="{A223AFC6-4E38-4A03-B127-B115FFD60958}">
      <dgm:prSet/>
      <dgm:spPr/>
      <dgm:t>
        <a:bodyPr/>
        <a:lstStyle/>
        <a:p>
          <a:endParaRPr lang="en-US"/>
        </a:p>
      </dgm:t>
    </dgm:pt>
    <dgm:pt modelId="{90ECEF2D-95B1-40F7-9425-7F537BBA4250}" type="sibTrans" cxnId="{A223AFC6-4E38-4A03-B127-B115FFD60958}">
      <dgm:prSet/>
      <dgm:spPr/>
      <dgm:t>
        <a:bodyPr/>
        <a:lstStyle/>
        <a:p>
          <a:endParaRPr lang="en-US"/>
        </a:p>
      </dgm:t>
    </dgm:pt>
    <dgm:pt modelId="{27E8E76C-001D-4090-9FCB-14F6CB872AB3}">
      <dgm:prSet/>
      <dgm:spPr/>
      <dgm:t>
        <a:bodyPr/>
        <a:lstStyle/>
        <a:p>
          <a:r>
            <a:rPr lang="en-US" b="0" i="0" dirty="0"/>
            <a:t>A strong desire for the primary and/or secondary sex characteristics of the other gender</a:t>
          </a:r>
          <a:endParaRPr lang="en-US" dirty="0"/>
        </a:p>
      </dgm:t>
    </dgm:pt>
    <dgm:pt modelId="{FA030A3A-6E08-4C67-B847-05CC72C2EC08}" type="parTrans" cxnId="{B869B6A5-D9B3-4F06-B1AF-24E598D07A88}">
      <dgm:prSet/>
      <dgm:spPr/>
      <dgm:t>
        <a:bodyPr/>
        <a:lstStyle/>
        <a:p>
          <a:endParaRPr lang="en-US"/>
        </a:p>
      </dgm:t>
    </dgm:pt>
    <dgm:pt modelId="{428FF867-9689-402F-AF14-DEC10FD1B067}" type="sibTrans" cxnId="{B869B6A5-D9B3-4F06-B1AF-24E598D07A88}">
      <dgm:prSet/>
      <dgm:spPr/>
      <dgm:t>
        <a:bodyPr/>
        <a:lstStyle/>
        <a:p>
          <a:endParaRPr lang="en-US"/>
        </a:p>
      </dgm:t>
    </dgm:pt>
    <dgm:pt modelId="{D41EFCA7-A757-4B8B-BB8F-1D01CEFD5E1E}">
      <dgm:prSet/>
      <dgm:spPr/>
      <dgm:t>
        <a:bodyPr/>
        <a:lstStyle/>
        <a:p>
          <a:r>
            <a:rPr lang="en-US" b="0" i="0" dirty="0"/>
            <a:t>A strong desire to be of the other gender</a:t>
          </a:r>
          <a:endParaRPr lang="en-US" dirty="0"/>
        </a:p>
      </dgm:t>
    </dgm:pt>
    <dgm:pt modelId="{FF020E3C-0F43-4251-BE0D-58A70B4D42C6}" type="parTrans" cxnId="{E96131B9-59C8-42D9-8836-9C8A19F5030A}">
      <dgm:prSet/>
      <dgm:spPr/>
      <dgm:t>
        <a:bodyPr/>
        <a:lstStyle/>
        <a:p>
          <a:endParaRPr lang="en-US"/>
        </a:p>
      </dgm:t>
    </dgm:pt>
    <dgm:pt modelId="{33B5CE1E-B30A-4D69-A06B-B804A123DF9F}" type="sibTrans" cxnId="{E96131B9-59C8-42D9-8836-9C8A19F5030A}">
      <dgm:prSet/>
      <dgm:spPr/>
      <dgm:t>
        <a:bodyPr/>
        <a:lstStyle/>
        <a:p>
          <a:endParaRPr lang="en-US"/>
        </a:p>
      </dgm:t>
    </dgm:pt>
    <dgm:pt modelId="{C70AD798-3710-4D14-B841-46A14ABC2049}">
      <dgm:prSet/>
      <dgm:spPr/>
      <dgm:t>
        <a:bodyPr/>
        <a:lstStyle/>
        <a:p>
          <a:r>
            <a:rPr lang="en-US" b="0" i="0" dirty="0"/>
            <a:t>A strong desire to be treated as the other gender</a:t>
          </a:r>
          <a:endParaRPr lang="en-US" dirty="0"/>
        </a:p>
      </dgm:t>
    </dgm:pt>
    <dgm:pt modelId="{3235367D-7DC2-4E14-8A6D-0D330B6175FA}" type="parTrans" cxnId="{DC1804F3-B7BE-4DF0-AF80-2A943DB6DA52}">
      <dgm:prSet/>
      <dgm:spPr/>
      <dgm:t>
        <a:bodyPr/>
        <a:lstStyle/>
        <a:p>
          <a:endParaRPr lang="en-US"/>
        </a:p>
      </dgm:t>
    </dgm:pt>
    <dgm:pt modelId="{28C3DE39-61A1-46E5-BC13-F0608B118BC5}" type="sibTrans" cxnId="{DC1804F3-B7BE-4DF0-AF80-2A943DB6DA52}">
      <dgm:prSet/>
      <dgm:spPr/>
      <dgm:t>
        <a:bodyPr/>
        <a:lstStyle/>
        <a:p>
          <a:endParaRPr lang="en-US"/>
        </a:p>
      </dgm:t>
    </dgm:pt>
    <dgm:pt modelId="{0EF8753C-9FBC-4591-AC16-AD4EF1C5AF26}">
      <dgm:prSet/>
      <dgm:spPr/>
      <dgm:t>
        <a:bodyPr/>
        <a:lstStyle/>
        <a:p>
          <a:r>
            <a:rPr lang="en-US" b="0" i="0" dirty="0"/>
            <a:t>A strong conviction that one has the typical feelings and reactions of the other gender</a:t>
          </a:r>
          <a:endParaRPr lang="en-US" dirty="0"/>
        </a:p>
      </dgm:t>
    </dgm:pt>
    <dgm:pt modelId="{EEAE4E7C-7AED-41D7-B757-E778ABD10D29}" type="parTrans" cxnId="{8C1B189A-D21C-4258-BE98-EB87F125DBC5}">
      <dgm:prSet/>
      <dgm:spPr/>
      <dgm:t>
        <a:bodyPr/>
        <a:lstStyle/>
        <a:p>
          <a:endParaRPr lang="en-US"/>
        </a:p>
      </dgm:t>
    </dgm:pt>
    <dgm:pt modelId="{041B799C-C65B-48D8-93DF-6131C7EBC7A9}" type="sibTrans" cxnId="{8C1B189A-D21C-4258-BE98-EB87F125DBC5}">
      <dgm:prSet/>
      <dgm:spPr/>
      <dgm:t>
        <a:bodyPr/>
        <a:lstStyle/>
        <a:p>
          <a:endParaRPr lang="en-US"/>
        </a:p>
      </dgm:t>
    </dgm:pt>
    <dgm:pt modelId="{E74967EC-F108-4ACA-8A74-30980858C472}" type="pres">
      <dgm:prSet presAssocID="{667DEEAC-2737-41A0-9014-4E6FA435D800}" presName="diagram" presStyleCnt="0">
        <dgm:presLayoutVars>
          <dgm:dir/>
          <dgm:resizeHandles val="exact"/>
        </dgm:presLayoutVars>
      </dgm:prSet>
      <dgm:spPr/>
    </dgm:pt>
    <dgm:pt modelId="{839A2FB4-A02B-4A96-A90A-9ADA204FD301}" type="pres">
      <dgm:prSet presAssocID="{36ED6AB6-D9A0-41A4-B732-89A80652DFC3}" presName="node" presStyleLbl="node1" presStyleIdx="0" presStyleCnt="6">
        <dgm:presLayoutVars>
          <dgm:bulletEnabled val="1"/>
        </dgm:presLayoutVars>
      </dgm:prSet>
      <dgm:spPr/>
    </dgm:pt>
    <dgm:pt modelId="{DBA71034-5F4E-443D-A87E-5A55581A7B3E}" type="pres">
      <dgm:prSet presAssocID="{3E5B14FF-BB64-44E4-AE4E-2A1B17EEB671}" presName="sibTrans" presStyleCnt="0"/>
      <dgm:spPr/>
    </dgm:pt>
    <dgm:pt modelId="{B61FE554-EC3D-4BD3-9732-D00585C8D15E}" type="pres">
      <dgm:prSet presAssocID="{D91513CD-D2B2-4121-A55A-F401955891BC}" presName="node" presStyleLbl="node1" presStyleIdx="1" presStyleCnt="6">
        <dgm:presLayoutVars>
          <dgm:bulletEnabled val="1"/>
        </dgm:presLayoutVars>
      </dgm:prSet>
      <dgm:spPr/>
    </dgm:pt>
    <dgm:pt modelId="{B562EDE9-EC18-4444-BE71-FB0DF9CD8A1F}" type="pres">
      <dgm:prSet presAssocID="{90ECEF2D-95B1-40F7-9425-7F537BBA4250}" presName="sibTrans" presStyleCnt="0"/>
      <dgm:spPr/>
    </dgm:pt>
    <dgm:pt modelId="{0A0AE763-FA6B-419B-8D08-120A0CA2C506}" type="pres">
      <dgm:prSet presAssocID="{27E8E76C-001D-4090-9FCB-14F6CB872AB3}" presName="node" presStyleLbl="node1" presStyleIdx="2" presStyleCnt="6">
        <dgm:presLayoutVars>
          <dgm:bulletEnabled val="1"/>
        </dgm:presLayoutVars>
      </dgm:prSet>
      <dgm:spPr/>
    </dgm:pt>
    <dgm:pt modelId="{2E7FDD88-CAB5-431C-B56E-3E0428B8C903}" type="pres">
      <dgm:prSet presAssocID="{428FF867-9689-402F-AF14-DEC10FD1B067}" presName="sibTrans" presStyleCnt="0"/>
      <dgm:spPr/>
    </dgm:pt>
    <dgm:pt modelId="{F0B6767B-6FB3-4F00-8041-87D6E8698F3D}" type="pres">
      <dgm:prSet presAssocID="{D41EFCA7-A757-4B8B-BB8F-1D01CEFD5E1E}" presName="node" presStyleLbl="node1" presStyleIdx="3" presStyleCnt="6">
        <dgm:presLayoutVars>
          <dgm:bulletEnabled val="1"/>
        </dgm:presLayoutVars>
      </dgm:prSet>
      <dgm:spPr/>
    </dgm:pt>
    <dgm:pt modelId="{E3618CD0-692B-4BD7-A70B-C58D7336658C}" type="pres">
      <dgm:prSet presAssocID="{33B5CE1E-B30A-4D69-A06B-B804A123DF9F}" presName="sibTrans" presStyleCnt="0"/>
      <dgm:spPr/>
    </dgm:pt>
    <dgm:pt modelId="{405A49C8-04BC-49EA-A506-95A0D3E85DA6}" type="pres">
      <dgm:prSet presAssocID="{C70AD798-3710-4D14-B841-46A14ABC2049}" presName="node" presStyleLbl="node1" presStyleIdx="4" presStyleCnt="6">
        <dgm:presLayoutVars>
          <dgm:bulletEnabled val="1"/>
        </dgm:presLayoutVars>
      </dgm:prSet>
      <dgm:spPr/>
    </dgm:pt>
    <dgm:pt modelId="{B745A338-B209-46A0-A21D-DFC9F6CD0051}" type="pres">
      <dgm:prSet presAssocID="{28C3DE39-61A1-46E5-BC13-F0608B118BC5}" presName="sibTrans" presStyleCnt="0"/>
      <dgm:spPr/>
    </dgm:pt>
    <dgm:pt modelId="{77785619-F131-4402-8852-B53488C45827}" type="pres">
      <dgm:prSet presAssocID="{0EF8753C-9FBC-4591-AC16-AD4EF1C5AF26}" presName="node" presStyleLbl="node1" presStyleIdx="5" presStyleCnt="6">
        <dgm:presLayoutVars>
          <dgm:bulletEnabled val="1"/>
        </dgm:presLayoutVars>
      </dgm:prSet>
      <dgm:spPr/>
    </dgm:pt>
  </dgm:ptLst>
  <dgm:cxnLst>
    <dgm:cxn modelId="{A3AF2D2A-9D39-4D47-9724-E7D5F33845AD}" type="presOf" srcId="{667DEEAC-2737-41A0-9014-4E6FA435D800}" destId="{E74967EC-F108-4ACA-8A74-30980858C472}" srcOrd="0" destOrd="0" presId="urn:microsoft.com/office/officeart/2005/8/layout/default"/>
    <dgm:cxn modelId="{1AA2BF5D-99D2-468B-BED0-F1C1C2251BF1}" type="presOf" srcId="{36ED6AB6-D9A0-41A4-B732-89A80652DFC3}" destId="{839A2FB4-A02B-4A96-A90A-9ADA204FD301}" srcOrd="0" destOrd="0" presId="urn:microsoft.com/office/officeart/2005/8/layout/default"/>
    <dgm:cxn modelId="{0BF6C948-6A58-4F5A-B004-34B8A9737733}" srcId="{667DEEAC-2737-41A0-9014-4E6FA435D800}" destId="{36ED6AB6-D9A0-41A4-B732-89A80652DFC3}" srcOrd="0" destOrd="0" parTransId="{7CEDC714-137A-41DB-9ADE-CB977BE2BB7E}" sibTransId="{3E5B14FF-BB64-44E4-AE4E-2A1B17EEB671}"/>
    <dgm:cxn modelId="{A78B837C-38B1-42D6-8861-B743D47F6D3B}" type="presOf" srcId="{C70AD798-3710-4D14-B841-46A14ABC2049}" destId="{405A49C8-04BC-49EA-A506-95A0D3E85DA6}" srcOrd="0" destOrd="0" presId="urn:microsoft.com/office/officeart/2005/8/layout/default"/>
    <dgm:cxn modelId="{76099489-8DD4-4E32-9C84-B4688975F156}" type="presOf" srcId="{0EF8753C-9FBC-4591-AC16-AD4EF1C5AF26}" destId="{77785619-F131-4402-8852-B53488C45827}" srcOrd="0" destOrd="0" presId="urn:microsoft.com/office/officeart/2005/8/layout/default"/>
    <dgm:cxn modelId="{8C1B189A-D21C-4258-BE98-EB87F125DBC5}" srcId="{667DEEAC-2737-41A0-9014-4E6FA435D800}" destId="{0EF8753C-9FBC-4591-AC16-AD4EF1C5AF26}" srcOrd="5" destOrd="0" parTransId="{EEAE4E7C-7AED-41D7-B757-E778ABD10D29}" sibTransId="{041B799C-C65B-48D8-93DF-6131C7EBC7A9}"/>
    <dgm:cxn modelId="{B869B6A5-D9B3-4F06-B1AF-24E598D07A88}" srcId="{667DEEAC-2737-41A0-9014-4E6FA435D800}" destId="{27E8E76C-001D-4090-9FCB-14F6CB872AB3}" srcOrd="2" destOrd="0" parTransId="{FA030A3A-6E08-4C67-B847-05CC72C2EC08}" sibTransId="{428FF867-9689-402F-AF14-DEC10FD1B067}"/>
    <dgm:cxn modelId="{A291B5AE-4D13-4DB5-8282-7F31F94068AA}" type="presOf" srcId="{D41EFCA7-A757-4B8B-BB8F-1D01CEFD5E1E}" destId="{F0B6767B-6FB3-4F00-8041-87D6E8698F3D}" srcOrd="0" destOrd="0" presId="urn:microsoft.com/office/officeart/2005/8/layout/default"/>
    <dgm:cxn modelId="{E96131B9-59C8-42D9-8836-9C8A19F5030A}" srcId="{667DEEAC-2737-41A0-9014-4E6FA435D800}" destId="{D41EFCA7-A757-4B8B-BB8F-1D01CEFD5E1E}" srcOrd="3" destOrd="0" parTransId="{FF020E3C-0F43-4251-BE0D-58A70B4D42C6}" sibTransId="{33B5CE1E-B30A-4D69-A06B-B804A123DF9F}"/>
    <dgm:cxn modelId="{A223AFC6-4E38-4A03-B127-B115FFD60958}" srcId="{667DEEAC-2737-41A0-9014-4E6FA435D800}" destId="{D91513CD-D2B2-4121-A55A-F401955891BC}" srcOrd="1" destOrd="0" parTransId="{EC282EF6-A3AE-4E37-8D08-83A8AA2DC56B}" sibTransId="{90ECEF2D-95B1-40F7-9425-7F537BBA4250}"/>
    <dgm:cxn modelId="{AC5EEFCC-0B2A-4381-BB00-F1696218EF67}" type="presOf" srcId="{27E8E76C-001D-4090-9FCB-14F6CB872AB3}" destId="{0A0AE763-FA6B-419B-8D08-120A0CA2C506}" srcOrd="0" destOrd="0" presId="urn:microsoft.com/office/officeart/2005/8/layout/default"/>
    <dgm:cxn modelId="{7EC7FBE1-77EC-47EB-9412-7149B4843159}" type="presOf" srcId="{D91513CD-D2B2-4121-A55A-F401955891BC}" destId="{B61FE554-EC3D-4BD3-9732-D00585C8D15E}" srcOrd="0" destOrd="0" presId="urn:microsoft.com/office/officeart/2005/8/layout/default"/>
    <dgm:cxn modelId="{DC1804F3-B7BE-4DF0-AF80-2A943DB6DA52}" srcId="{667DEEAC-2737-41A0-9014-4E6FA435D800}" destId="{C70AD798-3710-4D14-B841-46A14ABC2049}" srcOrd="4" destOrd="0" parTransId="{3235367D-7DC2-4E14-8A6D-0D330B6175FA}" sibTransId="{28C3DE39-61A1-46E5-BC13-F0608B118BC5}"/>
    <dgm:cxn modelId="{17EBC9D0-D303-41A4-B70A-7AD5C412E940}" type="presParOf" srcId="{E74967EC-F108-4ACA-8A74-30980858C472}" destId="{839A2FB4-A02B-4A96-A90A-9ADA204FD301}" srcOrd="0" destOrd="0" presId="urn:microsoft.com/office/officeart/2005/8/layout/default"/>
    <dgm:cxn modelId="{7FB53EEB-1135-461E-A39B-0ABAB2C6F6A0}" type="presParOf" srcId="{E74967EC-F108-4ACA-8A74-30980858C472}" destId="{DBA71034-5F4E-443D-A87E-5A55581A7B3E}" srcOrd="1" destOrd="0" presId="urn:microsoft.com/office/officeart/2005/8/layout/default"/>
    <dgm:cxn modelId="{A6DB5617-AAB6-41DC-9F5A-C52526CF88E6}" type="presParOf" srcId="{E74967EC-F108-4ACA-8A74-30980858C472}" destId="{B61FE554-EC3D-4BD3-9732-D00585C8D15E}" srcOrd="2" destOrd="0" presId="urn:microsoft.com/office/officeart/2005/8/layout/default"/>
    <dgm:cxn modelId="{03E24687-BF95-4F5B-A079-2FF08D8B8F73}" type="presParOf" srcId="{E74967EC-F108-4ACA-8A74-30980858C472}" destId="{B562EDE9-EC18-4444-BE71-FB0DF9CD8A1F}" srcOrd="3" destOrd="0" presId="urn:microsoft.com/office/officeart/2005/8/layout/default"/>
    <dgm:cxn modelId="{CCB4B7F3-9319-45A4-867C-8CE8263A6C37}" type="presParOf" srcId="{E74967EC-F108-4ACA-8A74-30980858C472}" destId="{0A0AE763-FA6B-419B-8D08-120A0CA2C506}" srcOrd="4" destOrd="0" presId="urn:microsoft.com/office/officeart/2005/8/layout/default"/>
    <dgm:cxn modelId="{5878F46B-E9B8-4AF1-9C05-12C80D1BED49}" type="presParOf" srcId="{E74967EC-F108-4ACA-8A74-30980858C472}" destId="{2E7FDD88-CAB5-431C-B56E-3E0428B8C903}" srcOrd="5" destOrd="0" presId="urn:microsoft.com/office/officeart/2005/8/layout/default"/>
    <dgm:cxn modelId="{6073E52C-BCFC-4EDB-ACC7-82F9730178B7}" type="presParOf" srcId="{E74967EC-F108-4ACA-8A74-30980858C472}" destId="{F0B6767B-6FB3-4F00-8041-87D6E8698F3D}" srcOrd="6" destOrd="0" presId="urn:microsoft.com/office/officeart/2005/8/layout/default"/>
    <dgm:cxn modelId="{FF3B041C-041E-4160-88B4-D314A8341C1B}" type="presParOf" srcId="{E74967EC-F108-4ACA-8A74-30980858C472}" destId="{E3618CD0-692B-4BD7-A70B-C58D7336658C}" srcOrd="7" destOrd="0" presId="urn:microsoft.com/office/officeart/2005/8/layout/default"/>
    <dgm:cxn modelId="{FAAEA089-127F-431D-91B4-75682AD0D7E2}" type="presParOf" srcId="{E74967EC-F108-4ACA-8A74-30980858C472}" destId="{405A49C8-04BC-49EA-A506-95A0D3E85DA6}" srcOrd="8" destOrd="0" presId="urn:microsoft.com/office/officeart/2005/8/layout/default"/>
    <dgm:cxn modelId="{84D73F8B-4759-4F11-9D52-A5715FB56567}" type="presParOf" srcId="{E74967EC-F108-4ACA-8A74-30980858C472}" destId="{B745A338-B209-46A0-A21D-DFC9F6CD0051}" srcOrd="9" destOrd="0" presId="urn:microsoft.com/office/officeart/2005/8/layout/default"/>
    <dgm:cxn modelId="{D8C86446-C653-45B1-9FA6-4DED2D4F3B0C}" type="presParOf" srcId="{E74967EC-F108-4ACA-8A74-30980858C472}" destId="{77785619-F131-4402-8852-B53488C45827}"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F13FA12-DAC6-41FF-94AE-26FDFDA5D383}" type="doc">
      <dgm:prSet loTypeId="urn:microsoft.com/office/officeart/2005/8/layout/default" loCatId="list" qsTypeId="urn:microsoft.com/office/officeart/2005/8/quickstyle/simple2" qsCatId="simple" csTypeId="urn:microsoft.com/office/officeart/2005/8/colors/accent1_2" csCatId="accent1"/>
      <dgm:spPr/>
      <dgm:t>
        <a:bodyPr/>
        <a:lstStyle/>
        <a:p>
          <a:endParaRPr lang="en-US"/>
        </a:p>
      </dgm:t>
    </dgm:pt>
    <dgm:pt modelId="{69B00677-CCCC-4E2E-A042-CA50B1C46638}">
      <dgm:prSet/>
      <dgm:spPr/>
      <dgm:t>
        <a:bodyPr/>
        <a:lstStyle/>
        <a:p>
          <a:r>
            <a:rPr lang="en-US" b="1"/>
            <a:t>Primary care for adults and adolescents</a:t>
          </a:r>
          <a:endParaRPr lang="en-US"/>
        </a:p>
      </dgm:t>
    </dgm:pt>
    <dgm:pt modelId="{922BBC32-B566-49E1-9132-592244A4006B}" type="parTrans" cxnId="{727AB3DF-6F22-4BBD-82F5-0263911942F6}">
      <dgm:prSet/>
      <dgm:spPr/>
      <dgm:t>
        <a:bodyPr/>
        <a:lstStyle/>
        <a:p>
          <a:endParaRPr lang="en-US"/>
        </a:p>
      </dgm:t>
    </dgm:pt>
    <dgm:pt modelId="{68722EB2-E255-466A-AC5B-DED38390CC33}" type="sibTrans" cxnId="{727AB3DF-6F22-4BBD-82F5-0263911942F6}">
      <dgm:prSet/>
      <dgm:spPr/>
      <dgm:t>
        <a:bodyPr/>
        <a:lstStyle/>
        <a:p>
          <a:endParaRPr lang="en-US"/>
        </a:p>
      </dgm:t>
    </dgm:pt>
    <dgm:pt modelId="{9B313708-E655-4369-BA0C-A81DA81CA4DF}">
      <dgm:prSet/>
      <dgm:spPr/>
      <dgm:t>
        <a:bodyPr/>
        <a:lstStyle/>
        <a:p>
          <a:r>
            <a:rPr lang="en-US" b="1"/>
            <a:t>Family planning: alternative insemination, contraception counseling and administration </a:t>
          </a:r>
          <a:endParaRPr lang="en-US"/>
        </a:p>
      </dgm:t>
    </dgm:pt>
    <dgm:pt modelId="{0155900C-3BEA-43CD-A758-99795D9A85BE}" type="parTrans" cxnId="{B978454D-46F1-47A5-AFB1-03CBF427A585}">
      <dgm:prSet/>
      <dgm:spPr/>
      <dgm:t>
        <a:bodyPr/>
        <a:lstStyle/>
        <a:p>
          <a:endParaRPr lang="en-US"/>
        </a:p>
      </dgm:t>
    </dgm:pt>
    <dgm:pt modelId="{E1100EB2-A097-42FE-AE4B-7810A3D7DF39}" type="sibTrans" cxnId="{B978454D-46F1-47A5-AFB1-03CBF427A585}">
      <dgm:prSet/>
      <dgm:spPr/>
      <dgm:t>
        <a:bodyPr/>
        <a:lstStyle/>
        <a:p>
          <a:endParaRPr lang="en-US"/>
        </a:p>
      </dgm:t>
    </dgm:pt>
    <dgm:pt modelId="{1582388E-6271-4A26-BF83-FE0D8B848F0F}">
      <dgm:prSet/>
      <dgm:spPr/>
      <dgm:t>
        <a:bodyPr/>
        <a:lstStyle/>
        <a:p>
          <a:r>
            <a:rPr lang="en-US" b="1"/>
            <a:t>Transgender care related to hormones and surgical care</a:t>
          </a:r>
          <a:endParaRPr lang="en-US"/>
        </a:p>
      </dgm:t>
    </dgm:pt>
    <dgm:pt modelId="{6BC6725B-B5F2-443A-AB65-ECF5427AD25E}" type="parTrans" cxnId="{20D8E761-1324-4E19-B6AE-E28061592380}">
      <dgm:prSet/>
      <dgm:spPr/>
      <dgm:t>
        <a:bodyPr/>
        <a:lstStyle/>
        <a:p>
          <a:endParaRPr lang="en-US"/>
        </a:p>
      </dgm:t>
    </dgm:pt>
    <dgm:pt modelId="{7D9D0002-84D3-418E-94B6-0D8ECEC67C0A}" type="sibTrans" cxnId="{20D8E761-1324-4E19-B6AE-E28061592380}">
      <dgm:prSet/>
      <dgm:spPr/>
      <dgm:t>
        <a:bodyPr/>
        <a:lstStyle/>
        <a:p>
          <a:endParaRPr lang="en-US"/>
        </a:p>
      </dgm:t>
    </dgm:pt>
    <dgm:pt modelId="{7E5F5CF5-0F1C-4B09-9BA9-CD8F8F9F0573}">
      <dgm:prSet/>
      <dgm:spPr/>
      <dgm:t>
        <a:bodyPr/>
        <a:lstStyle/>
        <a:p>
          <a:r>
            <a:rPr lang="en-US" b="1"/>
            <a:t>HIV and STD care</a:t>
          </a:r>
          <a:endParaRPr lang="en-US"/>
        </a:p>
      </dgm:t>
    </dgm:pt>
    <dgm:pt modelId="{D134E3DA-2A56-4EE9-96E7-37475AF6D691}" type="parTrans" cxnId="{191468D7-9F8B-4547-BBDD-B2E349820B23}">
      <dgm:prSet/>
      <dgm:spPr/>
      <dgm:t>
        <a:bodyPr/>
        <a:lstStyle/>
        <a:p>
          <a:endParaRPr lang="en-US"/>
        </a:p>
      </dgm:t>
    </dgm:pt>
    <dgm:pt modelId="{9D3E32C0-0FDB-43F2-A3FE-B0449AA512F2}" type="sibTrans" cxnId="{191468D7-9F8B-4547-BBDD-B2E349820B23}">
      <dgm:prSet/>
      <dgm:spPr/>
      <dgm:t>
        <a:bodyPr/>
        <a:lstStyle/>
        <a:p>
          <a:endParaRPr lang="en-US"/>
        </a:p>
      </dgm:t>
    </dgm:pt>
    <dgm:pt modelId="{EC216E1A-4835-434A-A3F9-513514C15C5F}">
      <dgm:prSet/>
      <dgm:spPr/>
      <dgm:t>
        <a:bodyPr/>
        <a:lstStyle/>
        <a:p>
          <a:r>
            <a:rPr lang="en-US" b="1"/>
            <a:t>Internal Medicine subspecialty care: pulmonology, infectious disease • </a:t>
          </a:r>
          <a:endParaRPr lang="en-US"/>
        </a:p>
      </dgm:t>
    </dgm:pt>
    <dgm:pt modelId="{F3FF2379-FA62-4531-B16E-B9F5CFAF2A70}" type="parTrans" cxnId="{50BAC66F-BDAF-43AA-8A9C-DBDAB05FE713}">
      <dgm:prSet/>
      <dgm:spPr/>
      <dgm:t>
        <a:bodyPr/>
        <a:lstStyle/>
        <a:p>
          <a:endParaRPr lang="en-US"/>
        </a:p>
      </dgm:t>
    </dgm:pt>
    <dgm:pt modelId="{A54553D4-BCD3-492A-A6F6-649C30A958E5}" type="sibTrans" cxnId="{50BAC66F-BDAF-43AA-8A9C-DBDAB05FE713}">
      <dgm:prSet/>
      <dgm:spPr/>
      <dgm:t>
        <a:bodyPr/>
        <a:lstStyle/>
        <a:p>
          <a:endParaRPr lang="en-US"/>
        </a:p>
      </dgm:t>
    </dgm:pt>
    <dgm:pt modelId="{84D75FA2-378E-4531-8745-F815F06F94AE}">
      <dgm:prSet/>
      <dgm:spPr/>
      <dgm:t>
        <a:bodyPr/>
        <a:lstStyle/>
        <a:p>
          <a:r>
            <a:rPr lang="en-US" b="1"/>
            <a:t>Other medical specialties: obstetrics, gynecology, podiatry, nutrition  </a:t>
          </a:r>
          <a:endParaRPr lang="en-US"/>
        </a:p>
      </dgm:t>
    </dgm:pt>
    <dgm:pt modelId="{1DFB3A4C-5391-49E2-B18A-F958C1714044}" type="parTrans" cxnId="{0161B4B8-686B-4FC5-B276-7CF1F99450CD}">
      <dgm:prSet/>
      <dgm:spPr/>
      <dgm:t>
        <a:bodyPr/>
        <a:lstStyle/>
        <a:p>
          <a:endParaRPr lang="en-US"/>
        </a:p>
      </dgm:t>
    </dgm:pt>
    <dgm:pt modelId="{4E3B238B-D610-43F6-B4E4-59D4B7961F0E}" type="sibTrans" cxnId="{0161B4B8-686B-4FC5-B276-7CF1F99450CD}">
      <dgm:prSet/>
      <dgm:spPr/>
      <dgm:t>
        <a:bodyPr/>
        <a:lstStyle/>
        <a:p>
          <a:endParaRPr lang="en-US"/>
        </a:p>
      </dgm:t>
    </dgm:pt>
    <dgm:pt modelId="{4E330953-7B28-4386-B29A-6769B5E36064}">
      <dgm:prSet/>
      <dgm:spPr/>
      <dgm:t>
        <a:bodyPr/>
        <a:lstStyle/>
        <a:p>
          <a:r>
            <a:rPr lang="en-US" b="1" dirty="0"/>
            <a:t>Integrated behavioral health </a:t>
          </a:r>
          <a:endParaRPr lang="en-US" dirty="0"/>
        </a:p>
      </dgm:t>
    </dgm:pt>
    <dgm:pt modelId="{854515E9-A860-4D51-8F0F-A1113E33DE05}" type="parTrans" cxnId="{255CD7CB-5BFE-4389-8BA3-FFA8DC6D46B0}">
      <dgm:prSet/>
      <dgm:spPr/>
      <dgm:t>
        <a:bodyPr/>
        <a:lstStyle/>
        <a:p>
          <a:endParaRPr lang="en-US"/>
        </a:p>
      </dgm:t>
    </dgm:pt>
    <dgm:pt modelId="{8AA31324-AE6E-47D5-B36E-9B8BA3BE2952}" type="sibTrans" cxnId="{255CD7CB-5BFE-4389-8BA3-FFA8DC6D46B0}">
      <dgm:prSet/>
      <dgm:spPr/>
      <dgm:t>
        <a:bodyPr/>
        <a:lstStyle/>
        <a:p>
          <a:endParaRPr lang="en-US"/>
        </a:p>
      </dgm:t>
    </dgm:pt>
    <dgm:pt modelId="{B49D6221-8804-4B11-B17C-3C2F0C494B5E}">
      <dgm:prSet/>
      <dgm:spPr/>
      <dgm:t>
        <a:bodyPr/>
        <a:lstStyle/>
        <a:p>
          <a:r>
            <a:rPr lang="en-US" b="1"/>
            <a:t>Diagnostic imaging: digital x-ray and mammography, bone mineral density screening </a:t>
          </a:r>
          <a:endParaRPr lang="en-US"/>
        </a:p>
      </dgm:t>
    </dgm:pt>
    <dgm:pt modelId="{BF500807-A067-4431-A54C-91E7FFCB0704}" type="parTrans" cxnId="{EF1781AA-B1B0-437E-B4D3-3B23F8D409BF}">
      <dgm:prSet/>
      <dgm:spPr/>
      <dgm:t>
        <a:bodyPr/>
        <a:lstStyle/>
        <a:p>
          <a:endParaRPr lang="en-US"/>
        </a:p>
      </dgm:t>
    </dgm:pt>
    <dgm:pt modelId="{BD56FF5E-EBFA-4666-A782-24C8C16DA9BD}" type="sibTrans" cxnId="{EF1781AA-B1B0-437E-B4D3-3B23F8D409BF}">
      <dgm:prSet/>
      <dgm:spPr/>
      <dgm:t>
        <a:bodyPr/>
        <a:lstStyle/>
        <a:p>
          <a:endParaRPr lang="en-US"/>
        </a:p>
      </dgm:t>
    </dgm:pt>
    <dgm:pt modelId="{56F9865A-BAEA-47AB-9A29-568A53D770D1}">
      <dgm:prSet/>
      <dgm:spPr/>
      <dgm:t>
        <a:bodyPr/>
        <a:lstStyle/>
        <a:p>
          <a:r>
            <a:rPr lang="en-US" b="1"/>
            <a:t>Clinical and retail pharmacy</a:t>
          </a:r>
          <a:endParaRPr lang="en-US"/>
        </a:p>
      </dgm:t>
    </dgm:pt>
    <dgm:pt modelId="{B38B601A-A43C-4F82-AC1C-322A365AC24F}" type="parTrans" cxnId="{906E2DF6-B7DD-4DE3-B7A3-DEC9223E8382}">
      <dgm:prSet/>
      <dgm:spPr/>
      <dgm:t>
        <a:bodyPr/>
        <a:lstStyle/>
        <a:p>
          <a:endParaRPr lang="en-US"/>
        </a:p>
      </dgm:t>
    </dgm:pt>
    <dgm:pt modelId="{D2944736-0BB1-4B9E-904C-CC72C1747D6F}" type="sibTrans" cxnId="{906E2DF6-B7DD-4DE3-B7A3-DEC9223E8382}">
      <dgm:prSet/>
      <dgm:spPr/>
      <dgm:t>
        <a:bodyPr/>
        <a:lstStyle/>
        <a:p>
          <a:endParaRPr lang="en-US"/>
        </a:p>
      </dgm:t>
    </dgm:pt>
    <dgm:pt modelId="{093F8B4F-7DAC-4F60-85AF-05065BA8D0BA}">
      <dgm:prSet/>
      <dgm:spPr/>
      <dgm:t>
        <a:bodyPr/>
        <a:lstStyle/>
        <a:p>
          <a:r>
            <a:rPr lang="en-US" b="1"/>
            <a:t>General dentistry </a:t>
          </a:r>
          <a:endParaRPr lang="en-US"/>
        </a:p>
      </dgm:t>
    </dgm:pt>
    <dgm:pt modelId="{F44147A9-F4B2-4580-BEA8-920C39B4FABD}" type="parTrans" cxnId="{F5548926-725B-4B52-8E47-73D9D369C487}">
      <dgm:prSet/>
      <dgm:spPr/>
      <dgm:t>
        <a:bodyPr/>
        <a:lstStyle/>
        <a:p>
          <a:endParaRPr lang="en-US"/>
        </a:p>
      </dgm:t>
    </dgm:pt>
    <dgm:pt modelId="{1224CD68-75B5-4B48-85BC-BA04114F7568}" type="sibTrans" cxnId="{F5548926-725B-4B52-8E47-73D9D369C487}">
      <dgm:prSet/>
      <dgm:spPr/>
      <dgm:t>
        <a:bodyPr/>
        <a:lstStyle/>
        <a:p>
          <a:endParaRPr lang="en-US"/>
        </a:p>
      </dgm:t>
    </dgm:pt>
    <dgm:pt modelId="{F347FC63-6716-4ACC-8F50-2D01AE71677D}">
      <dgm:prSet/>
      <dgm:spPr/>
      <dgm:t>
        <a:bodyPr/>
        <a:lstStyle/>
        <a:p>
          <a:r>
            <a:rPr lang="en-US" b="1"/>
            <a:t>Optometry</a:t>
          </a:r>
          <a:endParaRPr lang="en-US"/>
        </a:p>
      </dgm:t>
    </dgm:pt>
    <dgm:pt modelId="{A43E0AA5-93DA-4793-95C6-82FC252AA475}" type="parTrans" cxnId="{010D5FB8-2275-4E04-899A-4B262EA54ECB}">
      <dgm:prSet/>
      <dgm:spPr/>
      <dgm:t>
        <a:bodyPr/>
        <a:lstStyle/>
        <a:p>
          <a:endParaRPr lang="en-US"/>
        </a:p>
      </dgm:t>
    </dgm:pt>
    <dgm:pt modelId="{EB913707-C275-44B8-A59E-946563470A19}" type="sibTrans" cxnId="{010D5FB8-2275-4E04-899A-4B262EA54ECB}">
      <dgm:prSet/>
      <dgm:spPr/>
      <dgm:t>
        <a:bodyPr/>
        <a:lstStyle/>
        <a:p>
          <a:endParaRPr lang="en-US"/>
        </a:p>
      </dgm:t>
    </dgm:pt>
    <dgm:pt modelId="{D29312EE-C0BC-4564-908C-1A7D388684BC}" type="pres">
      <dgm:prSet presAssocID="{7F13FA12-DAC6-41FF-94AE-26FDFDA5D383}" presName="diagram" presStyleCnt="0">
        <dgm:presLayoutVars>
          <dgm:dir/>
          <dgm:resizeHandles val="exact"/>
        </dgm:presLayoutVars>
      </dgm:prSet>
      <dgm:spPr/>
    </dgm:pt>
    <dgm:pt modelId="{7C8A923C-E9B8-494A-B477-F1DBEC5A776F}" type="pres">
      <dgm:prSet presAssocID="{69B00677-CCCC-4E2E-A042-CA50B1C46638}" presName="node" presStyleLbl="node1" presStyleIdx="0" presStyleCnt="11">
        <dgm:presLayoutVars>
          <dgm:bulletEnabled val="1"/>
        </dgm:presLayoutVars>
      </dgm:prSet>
      <dgm:spPr/>
    </dgm:pt>
    <dgm:pt modelId="{E20F16EE-E87E-484F-99E2-6B364E6EFC4C}" type="pres">
      <dgm:prSet presAssocID="{68722EB2-E255-466A-AC5B-DED38390CC33}" presName="sibTrans" presStyleCnt="0"/>
      <dgm:spPr/>
    </dgm:pt>
    <dgm:pt modelId="{123D2D25-D79E-4F0A-9E0D-4458270BB683}" type="pres">
      <dgm:prSet presAssocID="{9B313708-E655-4369-BA0C-A81DA81CA4DF}" presName="node" presStyleLbl="node1" presStyleIdx="1" presStyleCnt="11">
        <dgm:presLayoutVars>
          <dgm:bulletEnabled val="1"/>
        </dgm:presLayoutVars>
      </dgm:prSet>
      <dgm:spPr/>
    </dgm:pt>
    <dgm:pt modelId="{326011B1-45E7-44D2-8F52-550E8291F4AE}" type="pres">
      <dgm:prSet presAssocID="{E1100EB2-A097-42FE-AE4B-7810A3D7DF39}" presName="sibTrans" presStyleCnt="0"/>
      <dgm:spPr/>
    </dgm:pt>
    <dgm:pt modelId="{5F9A1DEC-5CB4-4427-A118-EDDA91911269}" type="pres">
      <dgm:prSet presAssocID="{1582388E-6271-4A26-BF83-FE0D8B848F0F}" presName="node" presStyleLbl="node1" presStyleIdx="2" presStyleCnt="11">
        <dgm:presLayoutVars>
          <dgm:bulletEnabled val="1"/>
        </dgm:presLayoutVars>
      </dgm:prSet>
      <dgm:spPr/>
    </dgm:pt>
    <dgm:pt modelId="{962F04CD-988A-4EF3-9C5B-4F1CB608232B}" type="pres">
      <dgm:prSet presAssocID="{7D9D0002-84D3-418E-94B6-0D8ECEC67C0A}" presName="sibTrans" presStyleCnt="0"/>
      <dgm:spPr/>
    </dgm:pt>
    <dgm:pt modelId="{993894DF-AD0C-406F-BAE7-97F4701BFB4C}" type="pres">
      <dgm:prSet presAssocID="{7E5F5CF5-0F1C-4B09-9BA9-CD8F8F9F0573}" presName="node" presStyleLbl="node1" presStyleIdx="3" presStyleCnt="11">
        <dgm:presLayoutVars>
          <dgm:bulletEnabled val="1"/>
        </dgm:presLayoutVars>
      </dgm:prSet>
      <dgm:spPr/>
    </dgm:pt>
    <dgm:pt modelId="{BB26016C-97CB-40FC-B96E-5A4C666FB81C}" type="pres">
      <dgm:prSet presAssocID="{9D3E32C0-0FDB-43F2-A3FE-B0449AA512F2}" presName="sibTrans" presStyleCnt="0"/>
      <dgm:spPr/>
    </dgm:pt>
    <dgm:pt modelId="{D70749E5-42E9-4A4E-B33C-8F9622D4D858}" type="pres">
      <dgm:prSet presAssocID="{EC216E1A-4835-434A-A3F9-513514C15C5F}" presName="node" presStyleLbl="node1" presStyleIdx="4" presStyleCnt="11">
        <dgm:presLayoutVars>
          <dgm:bulletEnabled val="1"/>
        </dgm:presLayoutVars>
      </dgm:prSet>
      <dgm:spPr/>
    </dgm:pt>
    <dgm:pt modelId="{5DEA75E4-EDEC-4980-9F52-914B93DEE666}" type="pres">
      <dgm:prSet presAssocID="{A54553D4-BCD3-492A-A6F6-649C30A958E5}" presName="sibTrans" presStyleCnt="0"/>
      <dgm:spPr/>
    </dgm:pt>
    <dgm:pt modelId="{10A09130-D458-45C7-88AD-965AF8874C2A}" type="pres">
      <dgm:prSet presAssocID="{84D75FA2-378E-4531-8745-F815F06F94AE}" presName="node" presStyleLbl="node1" presStyleIdx="5" presStyleCnt="11">
        <dgm:presLayoutVars>
          <dgm:bulletEnabled val="1"/>
        </dgm:presLayoutVars>
      </dgm:prSet>
      <dgm:spPr/>
    </dgm:pt>
    <dgm:pt modelId="{88525A9A-937E-490F-AADC-FF17B2990C8B}" type="pres">
      <dgm:prSet presAssocID="{4E3B238B-D610-43F6-B4E4-59D4B7961F0E}" presName="sibTrans" presStyleCnt="0"/>
      <dgm:spPr/>
    </dgm:pt>
    <dgm:pt modelId="{678C5B65-BAAE-4012-98E0-0AFEF52EA8DA}" type="pres">
      <dgm:prSet presAssocID="{4E330953-7B28-4386-B29A-6769B5E36064}" presName="node" presStyleLbl="node1" presStyleIdx="6" presStyleCnt="11">
        <dgm:presLayoutVars>
          <dgm:bulletEnabled val="1"/>
        </dgm:presLayoutVars>
      </dgm:prSet>
      <dgm:spPr/>
    </dgm:pt>
    <dgm:pt modelId="{CCBAFA4C-4101-40F3-8B5B-54C648E561E4}" type="pres">
      <dgm:prSet presAssocID="{8AA31324-AE6E-47D5-B36E-9B8BA3BE2952}" presName="sibTrans" presStyleCnt="0"/>
      <dgm:spPr/>
    </dgm:pt>
    <dgm:pt modelId="{6CD1D179-1822-43F9-A1B0-241B2144323D}" type="pres">
      <dgm:prSet presAssocID="{B49D6221-8804-4B11-B17C-3C2F0C494B5E}" presName="node" presStyleLbl="node1" presStyleIdx="7" presStyleCnt="11">
        <dgm:presLayoutVars>
          <dgm:bulletEnabled val="1"/>
        </dgm:presLayoutVars>
      </dgm:prSet>
      <dgm:spPr/>
    </dgm:pt>
    <dgm:pt modelId="{B547CCCD-2041-4503-B08B-75752599A4BB}" type="pres">
      <dgm:prSet presAssocID="{BD56FF5E-EBFA-4666-A782-24C8C16DA9BD}" presName="sibTrans" presStyleCnt="0"/>
      <dgm:spPr/>
    </dgm:pt>
    <dgm:pt modelId="{BA1C012A-08FD-4EB2-A65C-A060B729890A}" type="pres">
      <dgm:prSet presAssocID="{56F9865A-BAEA-47AB-9A29-568A53D770D1}" presName="node" presStyleLbl="node1" presStyleIdx="8" presStyleCnt="11">
        <dgm:presLayoutVars>
          <dgm:bulletEnabled val="1"/>
        </dgm:presLayoutVars>
      </dgm:prSet>
      <dgm:spPr/>
    </dgm:pt>
    <dgm:pt modelId="{BCC8BCEB-EA59-4415-893F-69C079263717}" type="pres">
      <dgm:prSet presAssocID="{D2944736-0BB1-4B9E-904C-CC72C1747D6F}" presName="sibTrans" presStyleCnt="0"/>
      <dgm:spPr/>
    </dgm:pt>
    <dgm:pt modelId="{3163BE8E-04FE-400E-AECC-348D22ABA2FE}" type="pres">
      <dgm:prSet presAssocID="{093F8B4F-7DAC-4F60-85AF-05065BA8D0BA}" presName="node" presStyleLbl="node1" presStyleIdx="9" presStyleCnt="11">
        <dgm:presLayoutVars>
          <dgm:bulletEnabled val="1"/>
        </dgm:presLayoutVars>
      </dgm:prSet>
      <dgm:spPr/>
    </dgm:pt>
    <dgm:pt modelId="{C77DEBA4-804C-4E5A-96D6-5620A039EA25}" type="pres">
      <dgm:prSet presAssocID="{1224CD68-75B5-4B48-85BC-BA04114F7568}" presName="sibTrans" presStyleCnt="0"/>
      <dgm:spPr/>
    </dgm:pt>
    <dgm:pt modelId="{B1DDBE98-5EAB-4087-9624-FA1F200D69A8}" type="pres">
      <dgm:prSet presAssocID="{F347FC63-6716-4ACC-8F50-2D01AE71677D}" presName="node" presStyleLbl="node1" presStyleIdx="10" presStyleCnt="11">
        <dgm:presLayoutVars>
          <dgm:bulletEnabled val="1"/>
        </dgm:presLayoutVars>
      </dgm:prSet>
      <dgm:spPr/>
    </dgm:pt>
  </dgm:ptLst>
  <dgm:cxnLst>
    <dgm:cxn modelId="{104BD40B-1E75-4B15-B5C8-270A1D6A9C96}" type="presOf" srcId="{9B313708-E655-4369-BA0C-A81DA81CA4DF}" destId="{123D2D25-D79E-4F0A-9E0D-4458270BB683}" srcOrd="0" destOrd="0" presId="urn:microsoft.com/office/officeart/2005/8/layout/default"/>
    <dgm:cxn modelId="{3B0B710F-B760-4103-8980-1BE27885687A}" type="presOf" srcId="{EC216E1A-4835-434A-A3F9-513514C15C5F}" destId="{D70749E5-42E9-4A4E-B33C-8F9622D4D858}" srcOrd="0" destOrd="0" presId="urn:microsoft.com/office/officeart/2005/8/layout/default"/>
    <dgm:cxn modelId="{BAF6D510-8507-4609-8447-3D57FA1F970A}" type="presOf" srcId="{1582388E-6271-4A26-BF83-FE0D8B848F0F}" destId="{5F9A1DEC-5CB4-4427-A118-EDDA91911269}" srcOrd="0" destOrd="0" presId="urn:microsoft.com/office/officeart/2005/8/layout/default"/>
    <dgm:cxn modelId="{13950217-AED2-45C4-8755-FA21EF52B632}" type="presOf" srcId="{56F9865A-BAEA-47AB-9A29-568A53D770D1}" destId="{BA1C012A-08FD-4EB2-A65C-A060B729890A}" srcOrd="0" destOrd="0" presId="urn:microsoft.com/office/officeart/2005/8/layout/default"/>
    <dgm:cxn modelId="{89F22F1C-7FAA-4291-99D1-39F6E5410051}" type="presOf" srcId="{093F8B4F-7DAC-4F60-85AF-05065BA8D0BA}" destId="{3163BE8E-04FE-400E-AECC-348D22ABA2FE}" srcOrd="0" destOrd="0" presId="urn:microsoft.com/office/officeart/2005/8/layout/default"/>
    <dgm:cxn modelId="{F5548926-725B-4B52-8E47-73D9D369C487}" srcId="{7F13FA12-DAC6-41FF-94AE-26FDFDA5D383}" destId="{093F8B4F-7DAC-4F60-85AF-05065BA8D0BA}" srcOrd="9" destOrd="0" parTransId="{F44147A9-F4B2-4580-BEA8-920C39B4FABD}" sibTransId="{1224CD68-75B5-4B48-85BC-BA04114F7568}"/>
    <dgm:cxn modelId="{6BDAA63B-2FB6-4A51-BB7F-727CA0D6CF1E}" type="presOf" srcId="{F347FC63-6716-4ACC-8F50-2D01AE71677D}" destId="{B1DDBE98-5EAB-4087-9624-FA1F200D69A8}" srcOrd="0" destOrd="0" presId="urn:microsoft.com/office/officeart/2005/8/layout/default"/>
    <dgm:cxn modelId="{20D8E761-1324-4E19-B6AE-E28061592380}" srcId="{7F13FA12-DAC6-41FF-94AE-26FDFDA5D383}" destId="{1582388E-6271-4A26-BF83-FE0D8B848F0F}" srcOrd="2" destOrd="0" parTransId="{6BC6725B-B5F2-443A-AB65-ECF5427AD25E}" sibTransId="{7D9D0002-84D3-418E-94B6-0D8ECEC67C0A}"/>
    <dgm:cxn modelId="{B978454D-46F1-47A5-AFB1-03CBF427A585}" srcId="{7F13FA12-DAC6-41FF-94AE-26FDFDA5D383}" destId="{9B313708-E655-4369-BA0C-A81DA81CA4DF}" srcOrd="1" destOrd="0" parTransId="{0155900C-3BEA-43CD-A758-99795D9A85BE}" sibTransId="{E1100EB2-A097-42FE-AE4B-7810A3D7DF39}"/>
    <dgm:cxn modelId="{50BAC66F-BDAF-43AA-8A9C-DBDAB05FE713}" srcId="{7F13FA12-DAC6-41FF-94AE-26FDFDA5D383}" destId="{EC216E1A-4835-434A-A3F9-513514C15C5F}" srcOrd="4" destOrd="0" parTransId="{F3FF2379-FA62-4531-B16E-B9F5CFAF2A70}" sibTransId="{A54553D4-BCD3-492A-A6F6-649C30A958E5}"/>
    <dgm:cxn modelId="{1CD9FF4F-B4B4-42C0-84D8-76D107D2D6E5}" type="presOf" srcId="{7F13FA12-DAC6-41FF-94AE-26FDFDA5D383}" destId="{D29312EE-C0BC-4564-908C-1A7D388684BC}" srcOrd="0" destOrd="0" presId="urn:microsoft.com/office/officeart/2005/8/layout/default"/>
    <dgm:cxn modelId="{92F60E92-5C96-407F-B0DC-0681F584B09C}" type="presOf" srcId="{84D75FA2-378E-4531-8745-F815F06F94AE}" destId="{10A09130-D458-45C7-88AD-965AF8874C2A}" srcOrd="0" destOrd="0" presId="urn:microsoft.com/office/officeart/2005/8/layout/default"/>
    <dgm:cxn modelId="{EF1781AA-B1B0-437E-B4D3-3B23F8D409BF}" srcId="{7F13FA12-DAC6-41FF-94AE-26FDFDA5D383}" destId="{B49D6221-8804-4B11-B17C-3C2F0C494B5E}" srcOrd="7" destOrd="0" parTransId="{BF500807-A067-4431-A54C-91E7FFCB0704}" sibTransId="{BD56FF5E-EBFA-4666-A782-24C8C16DA9BD}"/>
    <dgm:cxn modelId="{BADEACB6-FD36-48A1-8E8F-8CD1CAFD68CD}" type="presOf" srcId="{69B00677-CCCC-4E2E-A042-CA50B1C46638}" destId="{7C8A923C-E9B8-494A-B477-F1DBEC5A776F}" srcOrd="0" destOrd="0" presId="urn:microsoft.com/office/officeart/2005/8/layout/default"/>
    <dgm:cxn modelId="{010D5FB8-2275-4E04-899A-4B262EA54ECB}" srcId="{7F13FA12-DAC6-41FF-94AE-26FDFDA5D383}" destId="{F347FC63-6716-4ACC-8F50-2D01AE71677D}" srcOrd="10" destOrd="0" parTransId="{A43E0AA5-93DA-4793-95C6-82FC252AA475}" sibTransId="{EB913707-C275-44B8-A59E-946563470A19}"/>
    <dgm:cxn modelId="{0161B4B8-686B-4FC5-B276-7CF1F99450CD}" srcId="{7F13FA12-DAC6-41FF-94AE-26FDFDA5D383}" destId="{84D75FA2-378E-4531-8745-F815F06F94AE}" srcOrd="5" destOrd="0" parTransId="{1DFB3A4C-5391-49E2-B18A-F958C1714044}" sibTransId="{4E3B238B-D610-43F6-B4E4-59D4B7961F0E}"/>
    <dgm:cxn modelId="{CB79E8C8-3ABC-4881-8E99-3930AD74A324}" type="presOf" srcId="{7E5F5CF5-0F1C-4B09-9BA9-CD8F8F9F0573}" destId="{993894DF-AD0C-406F-BAE7-97F4701BFB4C}" srcOrd="0" destOrd="0" presId="urn:microsoft.com/office/officeart/2005/8/layout/default"/>
    <dgm:cxn modelId="{255CD7CB-5BFE-4389-8BA3-FFA8DC6D46B0}" srcId="{7F13FA12-DAC6-41FF-94AE-26FDFDA5D383}" destId="{4E330953-7B28-4386-B29A-6769B5E36064}" srcOrd="6" destOrd="0" parTransId="{854515E9-A860-4D51-8F0F-A1113E33DE05}" sibTransId="{8AA31324-AE6E-47D5-B36E-9B8BA3BE2952}"/>
    <dgm:cxn modelId="{191468D7-9F8B-4547-BBDD-B2E349820B23}" srcId="{7F13FA12-DAC6-41FF-94AE-26FDFDA5D383}" destId="{7E5F5CF5-0F1C-4B09-9BA9-CD8F8F9F0573}" srcOrd="3" destOrd="0" parTransId="{D134E3DA-2A56-4EE9-96E7-37475AF6D691}" sibTransId="{9D3E32C0-0FDB-43F2-A3FE-B0449AA512F2}"/>
    <dgm:cxn modelId="{727AB3DF-6F22-4BBD-82F5-0263911942F6}" srcId="{7F13FA12-DAC6-41FF-94AE-26FDFDA5D383}" destId="{69B00677-CCCC-4E2E-A042-CA50B1C46638}" srcOrd="0" destOrd="0" parTransId="{922BBC32-B566-49E1-9132-592244A4006B}" sibTransId="{68722EB2-E255-466A-AC5B-DED38390CC33}"/>
    <dgm:cxn modelId="{27DFFEE6-3B99-42C4-B771-70FB1F24873A}" type="presOf" srcId="{4E330953-7B28-4386-B29A-6769B5E36064}" destId="{678C5B65-BAAE-4012-98E0-0AFEF52EA8DA}" srcOrd="0" destOrd="0" presId="urn:microsoft.com/office/officeart/2005/8/layout/default"/>
    <dgm:cxn modelId="{906E2DF6-B7DD-4DE3-B7A3-DEC9223E8382}" srcId="{7F13FA12-DAC6-41FF-94AE-26FDFDA5D383}" destId="{56F9865A-BAEA-47AB-9A29-568A53D770D1}" srcOrd="8" destOrd="0" parTransId="{B38B601A-A43C-4F82-AC1C-322A365AC24F}" sibTransId="{D2944736-0BB1-4B9E-904C-CC72C1747D6F}"/>
    <dgm:cxn modelId="{8E293AFD-8C30-4EAF-B992-BE466AE234F3}" type="presOf" srcId="{B49D6221-8804-4B11-B17C-3C2F0C494B5E}" destId="{6CD1D179-1822-43F9-A1B0-241B2144323D}" srcOrd="0" destOrd="0" presId="urn:microsoft.com/office/officeart/2005/8/layout/default"/>
    <dgm:cxn modelId="{DEF9A71C-5092-43D1-B507-04112D82B38D}" type="presParOf" srcId="{D29312EE-C0BC-4564-908C-1A7D388684BC}" destId="{7C8A923C-E9B8-494A-B477-F1DBEC5A776F}" srcOrd="0" destOrd="0" presId="urn:microsoft.com/office/officeart/2005/8/layout/default"/>
    <dgm:cxn modelId="{DF09FEAC-FC92-44EA-9AA8-4848D8DEA094}" type="presParOf" srcId="{D29312EE-C0BC-4564-908C-1A7D388684BC}" destId="{E20F16EE-E87E-484F-99E2-6B364E6EFC4C}" srcOrd="1" destOrd="0" presId="urn:microsoft.com/office/officeart/2005/8/layout/default"/>
    <dgm:cxn modelId="{C7AF0E22-F044-405E-9188-F46D96558461}" type="presParOf" srcId="{D29312EE-C0BC-4564-908C-1A7D388684BC}" destId="{123D2D25-D79E-4F0A-9E0D-4458270BB683}" srcOrd="2" destOrd="0" presId="urn:microsoft.com/office/officeart/2005/8/layout/default"/>
    <dgm:cxn modelId="{14AF3217-D6D2-4019-8A1C-9772A43D053E}" type="presParOf" srcId="{D29312EE-C0BC-4564-908C-1A7D388684BC}" destId="{326011B1-45E7-44D2-8F52-550E8291F4AE}" srcOrd="3" destOrd="0" presId="urn:microsoft.com/office/officeart/2005/8/layout/default"/>
    <dgm:cxn modelId="{FFAC0EB0-6908-461A-AFC4-5E04FDCC1506}" type="presParOf" srcId="{D29312EE-C0BC-4564-908C-1A7D388684BC}" destId="{5F9A1DEC-5CB4-4427-A118-EDDA91911269}" srcOrd="4" destOrd="0" presId="urn:microsoft.com/office/officeart/2005/8/layout/default"/>
    <dgm:cxn modelId="{D7D9E860-1EEA-4D98-9C6B-7786AD4D7843}" type="presParOf" srcId="{D29312EE-C0BC-4564-908C-1A7D388684BC}" destId="{962F04CD-988A-4EF3-9C5B-4F1CB608232B}" srcOrd="5" destOrd="0" presId="urn:microsoft.com/office/officeart/2005/8/layout/default"/>
    <dgm:cxn modelId="{FE81FDE1-F017-4E9E-857A-F931F40D6C56}" type="presParOf" srcId="{D29312EE-C0BC-4564-908C-1A7D388684BC}" destId="{993894DF-AD0C-406F-BAE7-97F4701BFB4C}" srcOrd="6" destOrd="0" presId="urn:microsoft.com/office/officeart/2005/8/layout/default"/>
    <dgm:cxn modelId="{BF495D53-4DBD-4581-AC31-852F5C949F78}" type="presParOf" srcId="{D29312EE-C0BC-4564-908C-1A7D388684BC}" destId="{BB26016C-97CB-40FC-B96E-5A4C666FB81C}" srcOrd="7" destOrd="0" presId="urn:microsoft.com/office/officeart/2005/8/layout/default"/>
    <dgm:cxn modelId="{ACE3D890-5286-48C6-9B0A-CE435D94EAE4}" type="presParOf" srcId="{D29312EE-C0BC-4564-908C-1A7D388684BC}" destId="{D70749E5-42E9-4A4E-B33C-8F9622D4D858}" srcOrd="8" destOrd="0" presId="urn:microsoft.com/office/officeart/2005/8/layout/default"/>
    <dgm:cxn modelId="{5E43C7CB-A06C-4EE3-9706-8B6E35C424B7}" type="presParOf" srcId="{D29312EE-C0BC-4564-908C-1A7D388684BC}" destId="{5DEA75E4-EDEC-4980-9F52-914B93DEE666}" srcOrd="9" destOrd="0" presId="urn:microsoft.com/office/officeart/2005/8/layout/default"/>
    <dgm:cxn modelId="{09C78B96-E11E-4D43-9D59-C711175C736A}" type="presParOf" srcId="{D29312EE-C0BC-4564-908C-1A7D388684BC}" destId="{10A09130-D458-45C7-88AD-965AF8874C2A}" srcOrd="10" destOrd="0" presId="urn:microsoft.com/office/officeart/2005/8/layout/default"/>
    <dgm:cxn modelId="{0D685C9F-BBAF-47A5-A31C-A9492B984B83}" type="presParOf" srcId="{D29312EE-C0BC-4564-908C-1A7D388684BC}" destId="{88525A9A-937E-490F-AADC-FF17B2990C8B}" srcOrd="11" destOrd="0" presId="urn:microsoft.com/office/officeart/2005/8/layout/default"/>
    <dgm:cxn modelId="{AF2DC9AE-8E78-45CF-9E89-9ADDE5B89D4D}" type="presParOf" srcId="{D29312EE-C0BC-4564-908C-1A7D388684BC}" destId="{678C5B65-BAAE-4012-98E0-0AFEF52EA8DA}" srcOrd="12" destOrd="0" presId="urn:microsoft.com/office/officeart/2005/8/layout/default"/>
    <dgm:cxn modelId="{6265BE53-DD09-44CC-9542-1E321C6EBFFD}" type="presParOf" srcId="{D29312EE-C0BC-4564-908C-1A7D388684BC}" destId="{CCBAFA4C-4101-40F3-8B5B-54C648E561E4}" srcOrd="13" destOrd="0" presId="urn:microsoft.com/office/officeart/2005/8/layout/default"/>
    <dgm:cxn modelId="{D10E8D06-0779-4BEC-9DFB-0D6D0767DF30}" type="presParOf" srcId="{D29312EE-C0BC-4564-908C-1A7D388684BC}" destId="{6CD1D179-1822-43F9-A1B0-241B2144323D}" srcOrd="14" destOrd="0" presId="urn:microsoft.com/office/officeart/2005/8/layout/default"/>
    <dgm:cxn modelId="{B856933D-CB20-44CC-8D34-0DD5C9ABAEAA}" type="presParOf" srcId="{D29312EE-C0BC-4564-908C-1A7D388684BC}" destId="{B547CCCD-2041-4503-B08B-75752599A4BB}" srcOrd="15" destOrd="0" presId="urn:microsoft.com/office/officeart/2005/8/layout/default"/>
    <dgm:cxn modelId="{B9257C14-9A18-449A-B1C2-99D52FB33554}" type="presParOf" srcId="{D29312EE-C0BC-4564-908C-1A7D388684BC}" destId="{BA1C012A-08FD-4EB2-A65C-A060B729890A}" srcOrd="16" destOrd="0" presId="urn:microsoft.com/office/officeart/2005/8/layout/default"/>
    <dgm:cxn modelId="{7F0A6602-B6EC-4FDB-957C-383176EE25C6}" type="presParOf" srcId="{D29312EE-C0BC-4564-908C-1A7D388684BC}" destId="{BCC8BCEB-EA59-4415-893F-69C079263717}" srcOrd="17" destOrd="0" presId="urn:microsoft.com/office/officeart/2005/8/layout/default"/>
    <dgm:cxn modelId="{74112420-7ADB-4758-AE87-322362EF2C8E}" type="presParOf" srcId="{D29312EE-C0BC-4564-908C-1A7D388684BC}" destId="{3163BE8E-04FE-400E-AECC-348D22ABA2FE}" srcOrd="18" destOrd="0" presId="urn:microsoft.com/office/officeart/2005/8/layout/default"/>
    <dgm:cxn modelId="{687C1691-3745-4DA7-B63C-B1A20C7FB8DB}" type="presParOf" srcId="{D29312EE-C0BC-4564-908C-1A7D388684BC}" destId="{C77DEBA4-804C-4E5A-96D6-5620A039EA25}" srcOrd="19" destOrd="0" presId="urn:microsoft.com/office/officeart/2005/8/layout/default"/>
    <dgm:cxn modelId="{7FC4FAB0-2401-4796-B055-B1892FB109BD}" type="presParOf" srcId="{D29312EE-C0BC-4564-908C-1A7D388684BC}" destId="{B1DDBE98-5EAB-4087-9624-FA1F200D69A8}" srcOrd="2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CD86957-4EC3-4C2D-809B-4FCA750BD0F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BE858A5-5DFA-47D6-826E-62758AE859FE}">
      <dgm:prSet/>
      <dgm:spPr/>
      <dgm:t>
        <a:bodyPr/>
        <a:lstStyle/>
        <a:p>
          <a:r>
            <a:rPr lang="en-US" b="0" i="0"/>
            <a:t>Aim: suppress sex hormone secretion, determined at birth and manifested at puberty, and maintain levels of sex steroids within the normal range for the person’s affirmed gender.</a:t>
          </a:r>
          <a:endParaRPr lang="en-US"/>
        </a:p>
      </dgm:t>
    </dgm:pt>
    <dgm:pt modelId="{F2729C4A-2F81-4CB5-9138-120E6E46ACDC}" type="parTrans" cxnId="{0B25F7A0-CA95-4204-AE16-235231B49E7B}">
      <dgm:prSet/>
      <dgm:spPr/>
      <dgm:t>
        <a:bodyPr/>
        <a:lstStyle/>
        <a:p>
          <a:endParaRPr lang="en-US"/>
        </a:p>
      </dgm:t>
    </dgm:pt>
    <dgm:pt modelId="{A86E8A53-E774-45BC-A1E1-903A4F78DD5C}" type="sibTrans" cxnId="{0B25F7A0-CA95-4204-AE16-235231B49E7B}">
      <dgm:prSet/>
      <dgm:spPr/>
      <dgm:t>
        <a:bodyPr/>
        <a:lstStyle/>
        <a:p>
          <a:endParaRPr lang="en-US"/>
        </a:p>
      </dgm:t>
    </dgm:pt>
    <dgm:pt modelId="{C880CC6E-0B23-49D3-A908-8FA0C605F641}">
      <dgm:prSet/>
      <dgm:spPr/>
      <dgm:t>
        <a:bodyPr/>
        <a:lstStyle/>
        <a:p>
          <a:r>
            <a:rPr lang="en-US" b="0" i="0"/>
            <a:t>Hormone treatment is not recommended for pre-pubertal gender-dysphoric /gender-incongruent persons;</a:t>
          </a:r>
          <a:endParaRPr lang="en-US"/>
        </a:p>
      </dgm:t>
    </dgm:pt>
    <dgm:pt modelId="{4EF70904-9349-43DC-AEF5-BCAC46F16E2F}" type="parTrans" cxnId="{EDA877FC-01BB-4EB7-8FB1-0B48E723275A}">
      <dgm:prSet/>
      <dgm:spPr/>
      <dgm:t>
        <a:bodyPr/>
        <a:lstStyle/>
        <a:p>
          <a:endParaRPr lang="en-US"/>
        </a:p>
      </dgm:t>
    </dgm:pt>
    <dgm:pt modelId="{72CE2FDC-37DB-4D4F-ACDC-9904CB02AF65}" type="sibTrans" cxnId="{EDA877FC-01BB-4EB7-8FB1-0B48E723275A}">
      <dgm:prSet/>
      <dgm:spPr/>
      <dgm:t>
        <a:bodyPr/>
        <a:lstStyle/>
        <a:p>
          <a:endParaRPr lang="en-US"/>
        </a:p>
      </dgm:t>
    </dgm:pt>
    <dgm:pt modelId="{62BBE15C-ACE7-410C-B37A-7DE9E6924A3D}">
      <dgm:prSet/>
      <dgm:spPr/>
      <dgm:t>
        <a:bodyPr/>
        <a:lstStyle/>
        <a:p>
          <a:r>
            <a:rPr lang="en-US" b="0" i="0"/>
            <a:t>For the care of youths during puberty and older adolescents, an expert multi-disciplinary team comprised of medical professionals and mental health professionals should manage treatment;</a:t>
          </a:r>
          <a:endParaRPr lang="en-US"/>
        </a:p>
      </dgm:t>
    </dgm:pt>
    <dgm:pt modelId="{97AF0B55-1FAB-4DA0-B4BA-7D469B3B793F}" type="parTrans" cxnId="{4D676D1B-60E6-4490-AD26-E1E0DD372859}">
      <dgm:prSet/>
      <dgm:spPr/>
      <dgm:t>
        <a:bodyPr/>
        <a:lstStyle/>
        <a:p>
          <a:endParaRPr lang="en-US"/>
        </a:p>
      </dgm:t>
    </dgm:pt>
    <dgm:pt modelId="{D364D79A-78CA-4967-A997-240CCDAEB5DF}" type="sibTrans" cxnId="{4D676D1B-60E6-4490-AD26-E1E0DD372859}">
      <dgm:prSet/>
      <dgm:spPr/>
      <dgm:t>
        <a:bodyPr/>
        <a:lstStyle/>
        <a:p>
          <a:endParaRPr lang="en-US"/>
        </a:p>
      </dgm:t>
    </dgm:pt>
    <dgm:pt modelId="{69285775-5625-4BE4-A7E6-C6A874F86B06}">
      <dgm:prSet/>
      <dgm:spPr/>
      <dgm:t>
        <a:bodyPr/>
        <a:lstStyle/>
        <a:p>
          <a:r>
            <a:rPr lang="en-US" b="0"/>
            <a:t>C</a:t>
          </a:r>
          <a:r>
            <a:rPr lang="en-US" b="0" i="0"/>
            <a:t>ounsel on options for fertility preservation prior to initiating puberty suppression in adolescents and prior to treating with hormonal therapy in both adolescents and adults</a:t>
          </a:r>
          <a:endParaRPr lang="en-US"/>
        </a:p>
      </dgm:t>
    </dgm:pt>
    <dgm:pt modelId="{2F8791C2-E7F2-47D8-B0F4-7153D034DF47}" type="parTrans" cxnId="{DA460FBA-5723-4DCF-B5D5-32D3DAA42FB9}">
      <dgm:prSet/>
      <dgm:spPr/>
      <dgm:t>
        <a:bodyPr/>
        <a:lstStyle/>
        <a:p>
          <a:endParaRPr lang="en-US"/>
        </a:p>
      </dgm:t>
    </dgm:pt>
    <dgm:pt modelId="{F1195175-0A1E-41F0-883F-418421A09208}" type="sibTrans" cxnId="{DA460FBA-5723-4DCF-B5D5-32D3DAA42FB9}">
      <dgm:prSet/>
      <dgm:spPr/>
      <dgm:t>
        <a:bodyPr/>
        <a:lstStyle/>
        <a:p>
          <a:endParaRPr lang="en-US"/>
        </a:p>
      </dgm:t>
    </dgm:pt>
    <dgm:pt modelId="{5909CDE8-55A0-4D70-8ED7-08297CD36AC1}">
      <dgm:prSet/>
      <dgm:spPr/>
      <dgm:t>
        <a:bodyPr/>
        <a:lstStyle/>
        <a:p>
          <a:r>
            <a:rPr lang="en-US" b="0" i="0"/>
            <a:t>Removal of gonads may be considered when high doses of sex steroids are required to suppress the body’s secretion of hormones, </a:t>
          </a:r>
          <a:endParaRPr lang="en-US"/>
        </a:p>
      </dgm:t>
    </dgm:pt>
    <dgm:pt modelId="{7C00F530-1BE0-4721-9D7E-5EBC2F019C2E}" type="parTrans" cxnId="{CAE84554-CF58-4709-987C-762AE1DC0E68}">
      <dgm:prSet/>
      <dgm:spPr/>
      <dgm:t>
        <a:bodyPr/>
        <a:lstStyle/>
        <a:p>
          <a:endParaRPr lang="en-US"/>
        </a:p>
      </dgm:t>
    </dgm:pt>
    <dgm:pt modelId="{EFEA97E0-37E3-434F-B0FE-CE47F1E452B7}" type="sibTrans" cxnId="{CAE84554-CF58-4709-987C-762AE1DC0E68}">
      <dgm:prSet/>
      <dgm:spPr/>
      <dgm:t>
        <a:bodyPr/>
        <a:lstStyle/>
        <a:p>
          <a:endParaRPr lang="en-US"/>
        </a:p>
      </dgm:t>
    </dgm:pt>
    <dgm:pt modelId="{A0D98A4F-F967-4E8F-B170-C6A658B4C978}">
      <dgm:prSet/>
      <dgm:spPr/>
      <dgm:t>
        <a:bodyPr/>
        <a:lstStyle/>
        <a:p>
          <a:r>
            <a:rPr lang="en-US" b="0" i="0"/>
            <a:t>During sex steroid treatment, clinicians should monitor, prolactin, metabolic disorders, and bone loss, as well as cancer risks in individuals who have not undergone surgical treatment</a:t>
          </a:r>
          <a:endParaRPr lang="en-US"/>
        </a:p>
      </dgm:t>
    </dgm:pt>
    <dgm:pt modelId="{5DB66726-3505-4499-AC37-07101C44D150}" type="parTrans" cxnId="{1F490B3B-1F91-4BB7-A6D3-9AC3B35FA185}">
      <dgm:prSet/>
      <dgm:spPr/>
      <dgm:t>
        <a:bodyPr/>
        <a:lstStyle/>
        <a:p>
          <a:endParaRPr lang="en-US"/>
        </a:p>
      </dgm:t>
    </dgm:pt>
    <dgm:pt modelId="{1E23112B-BB0C-4AFB-8DEC-D904EA59AF84}" type="sibTrans" cxnId="{1F490B3B-1F91-4BB7-A6D3-9AC3B35FA185}">
      <dgm:prSet/>
      <dgm:spPr/>
      <dgm:t>
        <a:bodyPr/>
        <a:lstStyle/>
        <a:p>
          <a:endParaRPr lang="en-US"/>
        </a:p>
      </dgm:t>
    </dgm:pt>
    <dgm:pt modelId="{DB6F1ECB-CF03-4D18-ADE2-85FE2510321A}" type="pres">
      <dgm:prSet presAssocID="{4CD86957-4EC3-4C2D-809B-4FCA750BD0F3}" presName="linear" presStyleCnt="0">
        <dgm:presLayoutVars>
          <dgm:animLvl val="lvl"/>
          <dgm:resizeHandles val="exact"/>
        </dgm:presLayoutVars>
      </dgm:prSet>
      <dgm:spPr/>
    </dgm:pt>
    <dgm:pt modelId="{4E5AAB58-32BB-4DB7-89B9-FAD0F08B770F}" type="pres">
      <dgm:prSet presAssocID="{8BE858A5-5DFA-47D6-826E-62758AE859FE}" presName="parentText" presStyleLbl="node1" presStyleIdx="0" presStyleCnt="6">
        <dgm:presLayoutVars>
          <dgm:chMax val="0"/>
          <dgm:bulletEnabled val="1"/>
        </dgm:presLayoutVars>
      </dgm:prSet>
      <dgm:spPr/>
    </dgm:pt>
    <dgm:pt modelId="{D2625255-203E-48B2-A449-23C3311E609E}" type="pres">
      <dgm:prSet presAssocID="{A86E8A53-E774-45BC-A1E1-903A4F78DD5C}" presName="spacer" presStyleCnt="0"/>
      <dgm:spPr/>
    </dgm:pt>
    <dgm:pt modelId="{61126D16-C1BD-4098-AA7A-8F93E3C23445}" type="pres">
      <dgm:prSet presAssocID="{C880CC6E-0B23-49D3-A908-8FA0C605F641}" presName="parentText" presStyleLbl="node1" presStyleIdx="1" presStyleCnt="6">
        <dgm:presLayoutVars>
          <dgm:chMax val="0"/>
          <dgm:bulletEnabled val="1"/>
        </dgm:presLayoutVars>
      </dgm:prSet>
      <dgm:spPr/>
    </dgm:pt>
    <dgm:pt modelId="{58133C45-DABE-43A9-A402-FFB4DABF5D84}" type="pres">
      <dgm:prSet presAssocID="{72CE2FDC-37DB-4D4F-ACDC-9904CB02AF65}" presName="spacer" presStyleCnt="0"/>
      <dgm:spPr/>
    </dgm:pt>
    <dgm:pt modelId="{1B697B33-CA86-48EF-8CDF-0D827025C035}" type="pres">
      <dgm:prSet presAssocID="{62BBE15C-ACE7-410C-B37A-7DE9E6924A3D}" presName="parentText" presStyleLbl="node1" presStyleIdx="2" presStyleCnt="6">
        <dgm:presLayoutVars>
          <dgm:chMax val="0"/>
          <dgm:bulletEnabled val="1"/>
        </dgm:presLayoutVars>
      </dgm:prSet>
      <dgm:spPr/>
    </dgm:pt>
    <dgm:pt modelId="{352A47CE-61EC-4344-84F2-D870D3765C14}" type="pres">
      <dgm:prSet presAssocID="{D364D79A-78CA-4967-A997-240CCDAEB5DF}" presName="spacer" presStyleCnt="0"/>
      <dgm:spPr/>
    </dgm:pt>
    <dgm:pt modelId="{EE4FEB6B-3D03-4B5A-B366-CF9150ABFD4B}" type="pres">
      <dgm:prSet presAssocID="{69285775-5625-4BE4-A7E6-C6A874F86B06}" presName="parentText" presStyleLbl="node1" presStyleIdx="3" presStyleCnt="6">
        <dgm:presLayoutVars>
          <dgm:chMax val="0"/>
          <dgm:bulletEnabled val="1"/>
        </dgm:presLayoutVars>
      </dgm:prSet>
      <dgm:spPr/>
    </dgm:pt>
    <dgm:pt modelId="{35477405-418C-4A0F-BE9B-398D19516042}" type="pres">
      <dgm:prSet presAssocID="{F1195175-0A1E-41F0-883F-418421A09208}" presName="spacer" presStyleCnt="0"/>
      <dgm:spPr/>
    </dgm:pt>
    <dgm:pt modelId="{1BA58256-059E-4F5F-9124-57DA507C8100}" type="pres">
      <dgm:prSet presAssocID="{5909CDE8-55A0-4D70-8ED7-08297CD36AC1}" presName="parentText" presStyleLbl="node1" presStyleIdx="4" presStyleCnt="6">
        <dgm:presLayoutVars>
          <dgm:chMax val="0"/>
          <dgm:bulletEnabled val="1"/>
        </dgm:presLayoutVars>
      </dgm:prSet>
      <dgm:spPr/>
    </dgm:pt>
    <dgm:pt modelId="{77498ACF-21D5-4880-A337-1ED809C016B5}" type="pres">
      <dgm:prSet presAssocID="{EFEA97E0-37E3-434F-B0FE-CE47F1E452B7}" presName="spacer" presStyleCnt="0"/>
      <dgm:spPr/>
    </dgm:pt>
    <dgm:pt modelId="{EE4093DB-FF0B-4E03-8B33-27434D06A19D}" type="pres">
      <dgm:prSet presAssocID="{A0D98A4F-F967-4E8F-B170-C6A658B4C978}" presName="parentText" presStyleLbl="node1" presStyleIdx="5" presStyleCnt="6">
        <dgm:presLayoutVars>
          <dgm:chMax val="0"/>
          <dgm:bulletEnabled val="1"/>
        </dgm:presLayoutVars>
      </dgm:prSet>
      <dgm:spPr/>
    </dgm:pt>
  </dgm:ptLst>
  <dgm:cxnLst>
    <dgm:cxn modelId="{4D676D1B-60E6-4490-AD26-E1E0DD372859}" srcId="{4CD86957-4EC3-4C2D-809B-4FCA750BD0F3}" destId="{62BBE15C-ACE7-410C-B37A-7DE9E6924A3D}" srcOrd="2" destOrd="0" parTransId="{97AF0B55-1FAB-4DA0-B4BA-7D469B3B793F}" sibTransId="{D364D79A-78CA-4967-A997-240CCDAEB5DF}"/>
    <dgm:cxn modelId="{1F490B3B-1F91-4BB7-A6D3-9AC3B35FA185}" srcId="{4CD86957-4EC3-4C2D-809B-4FCA750BD0F3}" destId="{A0D98A4F-F967-4E8F-B170-C6A658B4C978}" srcOrd="5" destOrd="0" parTransId="{5DB66726-3505-4499-AC37-07101C44D150}" sibTransId="{1E23112B-BB0C-4AFB-8DEC-D904EA59AF84}"/>
    <dgm:cxn modelId="{25E3E63F-8EF6-4B0C-B603-C6D67E2248D0}" type="presOf" srcId="{5909CDE8-55A0-4D70-8ED7-08297CD36AC1}" destId="{1BA58256-059E-4F5F-9124-57DA507C8100}" srcOrd="0" destOrd="0" presId="urn:microsoft.com/office/officeart/2005/8/layout/vList2"/>
    <dgm:cxn modelId="{0DD2EC5D-745C-4DC5-A023-85709091C6DC}" type="presOf" srcId="{62BBE15C-ACE7-410C-B37A-7DE9E6924A3D}" destId="{1B697B33-CA86-48EF-8CDF-0D827025C035}" srcOrd="0" destOrd="0" presId="urn:microsoft.com/office/officeart/2005/8/layout/vList2"/>
    <dgm:cxn modelId="{93659669-F4DC-463B-A432-BAB3FA9705D2}" type="presOf" srcId="{8BE858A5-5DFA-47D6-826E-62758AE859FE}" destId="{4E5AAB58-32BB-4DB7-89B9-FAD0F08B770F}" srcOrd="0" destOrd="0" presId="urn:microsoft.com/office/officeart/2005/8/layout/vList2"/>
    <dgm:cxn modelId="{CAE84554-CF58-4709-987C-762AE1DC0E68}" srcId="{4CD86957-4EC3-4C2D-809B-4FCA750BD0F3}" destId="{5909CDE8-55A0-4D70-8ED7-08297CD36AC1}" srcOrd="4" destOrd="0" parTransId="{7C00F530-1BE0-4721-9D7E-5EBC2F019C2E}" sibTransId="{EFEA97E0-37E3-434F-B0FE-CE47F1E452B7}"/>
    <dgm:cxn modelId="{72B19F8C-9F5D-4F63-AA48-D1E728FDCECF}" type="presOf" srcId="{A0D98A4F-F967-4E8F-B170-C6A658B4C978}" destId="{EE4093DB-FF0B-4E03-8B33-27434D06A19D}" srcOrd="0" destOrd="0" presId="urn:microsoft.com/office/officeart/2005/8/layout/vList2"/>
    <dgm:cxn modelId="{0B25F7A0-CA95-4204-AE16-235231B49E7B}" srcId="{4CD86957-4EC3-4C2D-809B-4FCA750BD0F3}" destId="{8BE858A5-5DFA-47D6-826E-62758AE859FE}" srcOrd="0" destOrd="0" parTransId="{F2729C4A-2F81-4CB5-9138-120E6E46ACDC}" sibTransId="{A86E8A53-E774-45BC-A1E1-903A4F78DD5C}"/>
    <dgm:cxn modelId="{F63F20B2-E32C-403F-B2BE-0BB3A48D9619}" type="presOf" srcId="{69285775-5625-4BE4-A7E6-C6A874F86B06}" destId="{EE4FEB6B-3D03-4B5A-B366-CF9150ABFD4B}" srcOrd="0" destOrd="0" presId="urn:microsoft.com/office/officeart/2005/8/layout/vList2"/>
    <dgm:cxn modelId="{DA460FBA-5723-4DCF-B5D5-32D3DAA42FB9}" srcId="{4CD86957-4EC3-4C2D-809B-4FCA750BD0F3}" destId="{69285775-5625-4BE4-A7E6-C6A874F86B06}" srcOrd="3" destOrd="0" parTransId="{2F8791C2-E7F2-47D8-B0F4-7153D034DF47}" sibTransId="{F1195175-0A1E-41F0-883F-418421A09208}"/>
    <dgm:cxn modelId="{583FAABD-5B96-430F-8862-D90D1B7DE2E3}" type="presOf" srcId="{4CD86957-4EC3-4C2D-809B-4FCA750BD0F3}" destId="{DB6F1ECB-CF03-4D18-ADE2-85FE2510321A}" srcOrd="0" destOrd="0" presId="urn:microsoft.com/office/officeart/2005/8/layout/vList2"/>
    <dgm:cxn modelId="{FDFC36E8-98FD-45DD-B8AE-F8E236AD237C}" type="presOf" srcId="{C880CC6E-0B23-49D3-A908-8FA0C605F641}" destId="{61126D16-C1BD-4098-AA7A-8F93E3C23445}" srcOrd="0" destOrd="0" presId="urn:microsoft.com/office/officeart/2005/8/layout/vList2"/>
    <dgm:cxn modelId="{EDA877FC-01BB-4EB7-8FB1-0B48E723275A}" srcId="{4CD86957-4EC3-4C2D-809B-4FCA750BD0F3}" destId="{C880CC6E-0B23-49D3-A908-8FA0C605F641}" srcOrd="1" destOrd="0" parTransId="{4EF70904-9349-43DC-AEF5-BCAC46F16E2F}" sibTransId="{72CE2FDC-37DB-4D4F-ACDC-9904CB02AF65}"/>
    <dgm:cxn modelId="{19B87C8B-255A-49AC-917E-18207CBDBE96}" type="presParOf" srcId="{DB6F1ECB-CF03-4D18-ADE2-85FE2510321A}" destId="{4E5AAB58-32BB-4DB7-89B9-FAD0F08B770F}" srcOrd="0" destOrd="0" presId="urn:microsoft.com/office/officeart/2005/8/layout/vList2"/>
    <dgm:cxn modelId="{CA2BFE74-C774-4CB7-AAF7-1F3790BFB07A}" type="presParOf" srcId="{DB6F1ECB-CF03-4D18-ADE2-85FE2510321A}" destId="{D2625255-203E-48B2-A449-23C3311E609E}" srcOrd="1" destOrd="0" presId="urn:microsoft.com/office/officeart/2005/8/layout/vList2"/>
    <dgm:cxn modelId="{F52CB577-D90D-4ECF-A4E6-3E87B25DBFD2}" type="presParOf" srcId="{DB6F1ECB-CF03-4D18-ADE2-85FE2510321A}" destId="{61126D16-C1BD-4098-AA7A-8F93E3C23445}" srcOrd="2" destOrd="0" presId="urn:microsoft.com/office/officeart/2005/8/layout/vList2"/>
    <dgm:cxn modelId="{FE181C2C-3C7D-4449-ADF6-A2BCB43A1194}" type="presParOf" srcId="{DB6F1ECB-CF03-4D18-ADE2-85FE2510321A}" destId="{58133C45-DABE-43A9-A402-FFB4DABF5D84}" srcOrd="3" destOrd="0" presId="urn:microsoft.com/office/officeart/2005/8/layout/vList2"/>
    <dgm:cxn modelId="{7CBD76DB-051F-4C90-8BE9-804F839A7B8E}" type="presParOf" srcId="{DB6F1ECB-CF03-4D18-ADE2-85FE2510321A}" destId="{1B697B33-CA86-48EF-8CDF-0D827025C035}" srcOrd="4" destOrd="0" presId="urn:microsoft.com/office/officeart/2005/8/layout/vList2"/>
    <dgm:cxn modelId="{2104D3D5-193D-4CB2-87AE-5641069672BB}" type="presParOf" srcId="{DB6F1ECB-CF03-4D18-ADE2-85FE2510321A}" destId="{352A47CE-61EC-4344-84F2-D870D3765C14}" srcOrd="5" destOrd="0" presId="urn:microsoft.com/office/officeart/2005/8/layout/vList2"/>
    <dgm:cxn modelId="{EEE44A59-8836-4F4C-BDDB-991D80AEDA14}" type="presParOf" srcId="{DB6F1ECB-CF03-4D18-ADE2-85FE2510321A}" destId="{EE4FEB6B-3D03-4B5A-B366-CF9150ABFD4B}" srcOrd="6" destOrd="0" presId="urn:microsoft.com/office/officeart/2005/8/layout/vList2"/>
    <dgm:cxn modelId="{5E536B27-AA4D-4E81-B8CA-F5A5D1D64068}" type="presParOf" srcId="{DB6F1ECB-CF03-4D18-ADE2-85FE2510321A}" destId="{35477405-418C-4A0F-BE9B-398D19516042}" srcOrd="7" destOrd="0" presId="urn:microsoft.com/office/officeart/2005/8/layout/vList2"/>
    <dgm:cxn modelId="{61A74533-5B94-4A19-89E2-121A439ABEAD}" type="presParOf" srcId="{DB6F1ECB-CF03-4D18-ADE2-85FE2510321A}" destId="{1BA58256-059E-4F5F-9124-57DA507C8100}" srcOrd="8" destOrd="0" presId="urn:microsoft.com/office/officeart/2005/8/layout/vList2"/>
    <dgm:cxn modelId="{00339D1E-15D7-49AA-98E2-4295886ED713}" type="presParOf" srcId="{DB6F1ECB-CF03-4D18-ADE2-85FE2510321A}" destId="{77498ACF-21D5-4880-A337-1ED809C016B5}" srcOrd="9" destOrd="0" presId="urn:microsoft.com/office/officeart/2005/8/layout/vList2"/>
    <dgm:cxn modelId="{462DCDB5-4B12-4E75-8905-50483BF6A382}" type="presParOf" srcId="{DB6F1ECB-CF03-4D18-ADE2-85FE2510321A}" destId="{EE4093DB-FF0B-4E03-8B33-27434D06A19D}"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FF5C20C-05F6-4598-AA04-495B4F888C1D}" type="doc">
      <dgm:prSet loTypeId="urn:microsoft.com/office/officeart/2005/8/layout/default" loCatId="list" qsTypeId="urn:microsoft.com/office/officeart/2005/8/quickstyle/simple5" qsCatId="simple" csTypeId="urn:microsoft.com/office/officeart/2005/8/colors/accent1_2" csCatId="accent1" phldr="1"/>
      <dgm:spPr/>
      <dgm:t>
        <a:bodyPr/>
        <a:lstStyle/>
        <a:p>
          <a:endParaRPr lang="en-US"/>
        </a:p>
      </dgm:t>
    </dgm:pt>
    <dgm:pt modelId="{1EF2BA3E-49EB-4AC5-9CFD-ADA8964FAEF7}">
      <dgm:prSet/>
      <dgm:spPr/>
      <dgm:t>
        <a:bodyPr/>
        <a:lstStyle/>
        <a:p>
          <a:r>
            <a:rPr lang="en-US" b="1" i="0" dirty="0"/>
            <a:t>Trans Lifeline</a:t>
          </a:r>
          <a:br>
            <a:rPr lang="en-US" b="0" i="0" dirty="0"/>
          </a:br>
          <a:r>
            <a:rPr lang="en-US" b="0" i="1" dirty="0"/>
            <a:t>Non-profit dedicated to transgender people experiencing a crisis</a:t>
          </a:r>
          <a:br>
            <a:rPr lang="en-US" b="0" i="0" dirty="0"/>
          </a:br>
          <a:r>
            <a:rPr lang="en-US" b="0" i="0" dirty="0">
              <a:hlinkClick xmlns:r="http://schemas.openxmlformats.org/officeDocument/2006/relationships" r:id="rId1"/>
            </a:rPr>
            <a:t>www.translifeline.org</a:t>
          </a:r>
          <a:br>
            <a:rPr lang="en-US" b="0" i="0" dirty="0"/>
          </a:br>
          <a:r>
            <a:rPr lang="en-US" b="0" i="0" dirty="0"/>
            <a:t>877-565-8860</a:t>
          </a:r>
          <a:endParaRPr lang="en-US" dirty="0"/>
        </a:p>
      </dgm:t>
    </dgm:pt>
    <dgm:pt modelId="{2EAE64FB-2DC1-4D0F-B817-616C6A631F36}" type="parTrans" cxnId="{829CA9F7-F32A-4C27-8466-BD39A736F074}">
      <dgm:prSet/>
      <dgm:spPr/>
      <dgm:t>
        <a:bodyPr/>
        <a:lstStyle/>
        <a:p>
          <a:endParaRPr lang="en-US"/>
        </a:p>
      </dgm:t>
    </dgm:pt>
    <dgm:pt modelId="{CA06E23F-23BE-4278-A834-A245E76EBA9F}" type="sibTrans" cxnId="{829CA9F7-F32A-4C27-8466-BD39A736F074}">
      <dgm:prSet/>
      <dgm:spPr/>
      <dgm:t>
        <a:bodyPr/>
        <a:lstStyle/>
        <a:p>
          <a:endParaRPr lang="en-US"/>
        </a:p>
      </dgm:t>
    </dgm:pt>
    <dgm:pt modelId="{4261889B-EB64-4C47-8408-0B4312D4340F}">
      <dgm:prSet/>
      <dgm:spPr>
        <a:ln>
          <a:solidFill>
            <a:schemeClr val="bg2">
              <a:lumMod val="60000"/>
              <a:lumOff val="40000"/>
            </a:schemeClr>
          </a:solidFill>
        </a:ln>
      </dgm:spPr>
      <dgm:t>
        <a:bodyPr/>
        <a:lstStyle/>
        <a:p>
          <a:r>
            <a:rPr lang="en-US" b="1" i="0" dirty="0"/>
            <a:t>Trevor Project</a:t>
          </a:r>
          <a:br>
            <a:rPr lang="en-US" b="0" i="0" dirty="0"/>
          </a:br>
          <a:r>
            <a:rPr lang="en-US" b="0" i="1" dirty="0"/>
            <a:t>Live, 24/7, crisis intervention and suicide prevention for LGBTQ youth</a:t>
          </a:r>
          <a:br>
            <a:rPr lang="en-US" b="0" i="0" dirty="0"/>
          </a:br>
          <a:r>
            <a:rPr lang="en-US" b="0" i="0" dirty="0">
              <a:hlinkClick xmlns:r="http://schemas.openxmlformats.org/officeDocument/2006/relationships" r:id="rId2"/>
            </a:rPr>
            <a:t>www.thetrevorproject.org/</a:t>
          </a:r>
          <a:br>
            <a:rPr lang="en-US" b="0" i="0" dirty="0"/>
          </a:br>
          <a:r>
            <a:rPr lang="en-US" b="0" i="0" dirty="0"/>
            <a:t>866-488-7386</a:t>
          </a:r>
          <a:endParaRPr lang="en-US" dirty="0"/>
        </a:p>
      </dgm:t>
    </dgm:pt>
    <dgm:pt modelId="{96819369-9C33-4DB7-BFEF-C35B4CD79FA1}" type="parTrans" cxnId="{89A95480-0C5F-4455-85CD-1A6FC7207AC4}">
      <dgm:prSet/>
      <dgm:spPr/>
      <dgm:t>
        <a:bodyPr/>
        <a:lstStyle/>
        <a:p>
          <a:endParaRPr lang="en-US"/>
        </a:p>
      </dgm:t>
    </dgm:pt>
    <dgm:pt modelId="{8D1335C7-4B46-4E99-8107-3079CF87AEDE}" type="sibTrans" cxnId="{89A95480-0C5F-4455-85CD-1A6FC7207AC4}">
      <dgm:prSet/>
      <dgm:spPr/>
      <dgm:t>
        <a:bodyPr/>
        <a:lstStyle/>
        <a:p>
          <a:endParaRPr lang="en-US"/>
        </a:p>
      </dgm:t>
    </dgm:pt>
    <dgm:pt modelId="{792036F3-2586-4971-9C26-A5887DE38895}">
      <dgm:prSet/>
      <dgm:spPr/>
      <dgm:t>
        <a:bodyPr/>
        <a:lstStyle/>
        <a:p>
          <a:r>
            <a:rPr lang="en-US" b="1" i="0" dirty="0" err="1"/>
            <a:t>TransKids</a:t>
          </a:r>
          <a:r>
            <a:rPr lang="en-US" b="1" i="0" dirty="0"/>
            <a:t> Purple Rainbow</a:t>
          </a:r>
          <a:br>
            <a:rPr lang="en-US" b="0" i="0" dirty="0"/>
          </a:br>
          <a:r>
            <a:rPr lang="en-US" b="0" i="1" dirty="0"/>
            <a:t>Online support &amp; advocacy resource for </a:t>
          </a:r>
          <a:r>
            <a:rPr lang="en-US" b="0" i="1" dirty="0" err="1"/>
            <a:t>TransKids</a:t>
          </a:r>
          <a:r>
            <a:rPr lang="en-US" b="0" i="1" dirty="0"/>
            <a:t> &amp; their families</a:t>
          </a:r>
          <a:br>
            <a:rPr lang="en-US" b="0" i="0" dirty="0"/>
          </a:br>
          <a:r>
            <a:rPr lang="en-US" b="0" i="0" dirty="0">
              <a:hlinkClick xmlns:r="http://schemas.openxmlformats.org/officeDocument/2006/relationships" r:id="rId3"/>
            </a:rPr>
            <a:t>www.transkidspurplerainbow.org</a:t>
          </a:r>
          <a:endParaRPr lang="en-US" dirty="0"/>
        </a:p>
      </dgm:t>
    </dgm:pt>
    <dgm:pt modelId="{624CCDB2-54A0-4A03-BEDB-4AE6B5C0CB51}" type="parTrans" cxnId="{B1BCB8A5-4EB1-41F0-BE59-C985170A2CD5}">
      <dgm:prSet/>
      <dgm:spPr/>
      <dgm:t>
        <a:bodyPr/>
        <a:lstStyle/>
        <a:p>
          <a:endParaRPr lang="en-US"/>
        </a:p>
      </dgm:t>
    </dgm:pt>
    <dgm:pt modelId="{55C8874A-D672-486B-B9C1-4119277D4B07}" type="sibTrans" cxnId="{B1BCB8A5-4EB1-41F0-BE59-C985170A2CD5}">
      <dgm:prSet/>
      <dgm:spPr/>
      <dgm:t>
        <a:bodyPr/>
        <a:lstStyle/>
        <a:p>
          <a:endParaRPr lang="en-US"/>
        </a:p>
      </dgm:t>
    </dgm:pt>
    <dgm:pt modelId="{87D3FD2F-8796-40E0-B0C2-38B16FBEB5AF}">
      <dgm:prSet/>
      <dgm:spPr/>
      <dgm:t>
        <a:bodyPr/>
        <a:lstStyle/>
        <a:p>
          <a:r>
            <a:rPr lang="en-US" b="1" i="0" dirty="0" err="1"/>
            <a:t>TransYouth</a:t>
          </a:r>
          <a:r>
            <a:rPr lang="en-US" b="1" i="0" dirty="0"/>
            <a:t> Family Allies</a:t>
          </a:r>
          <a:br>
            <a:rPr lang="en-US" b="0" i="0" dirty="0"/>
          </a:br>
          <a:r>
            <a:rPr lang="en-US" b="0" i="1" dirty="0"/>
            <a:t>Outreach organization to support &amp; empower </a:t>
          </a:r>
          <a:r>
            <a:rPr lang="en-US" b="0" i="1" dirty="0" err="1"/>
            <a:t>transyouth</a:t>
          </a:r>
          <a:r>
            <a:rPr lang="en-US" b="0" i="1" dirty="0"/>
            <a:t> &amp; their families</a:t>
          </a:r>
          <a:br>
            <a:rPr lang="en-US" b="0" i="0" dirty="0"/>
          </a:br>
          <a:r>
            <a:rPr lang="en-US" b="0" i="0" dirty="0">
              <a:hlinkClick xmlns:r="http://schemas.openxmlformats.org/officeDocument/2006/relationships" r:id="rId4"/>
            </a:rPr>
            <a:t>www.imatyfa.org</a:t>
          </a:r>
          <a:br>
            <a:rPr lang="en-US" b="0" i="0" dirty="0"/>
          </a:br>
          <a:r>
            <a:rPr lang="en-US" b="0" i="0" dirty="0"/>
            <a:t>888-462-8932</a:t>
          </a:r>
          <a:endParaRPr lang="en-US" dirty="0"/>
        </a:p>
      </dgm:t>
    </dgm:pt>
    <dgm:pt modelId="{603C6600-6712-4EE6-97AC-67ED24543F96}" type="parTrans" cxnId="{C6A955F5-1788-4320-A349-A25558DB559B}">
      <dgm:prSet/>
      <dgm:spPr/>
      <dgm:t>
        <a:bodyPr/>
        <a:lstStyle/>
        <a:p>
          <a:endParaRPr lang="en-US"/>
        </a:p>
      </dgm:t>
    </dgm:pt>
    <dgm:pt modelId="{E1C7EE33-1BF8-48A9-A335-13ECC3B3F4E4}" type="sibTrans" cxnId="{C6A955F5-1788-4320-A349-A25558DB559B}">
      <dgm:prSet/>
      <dgm:spPr/>
      <dgm:t>
        <a:bodyPr/>
        <a:lstStyle/>
        <a:p>
          <a:endParaRPr lang="en-US"/>
        </a:p>
      </dgm:t>
    </dgm:pt>
    <dgm:pt modelId="{E0E801B7-9D6C-4986-8614-6770CF9E7B42}">
      <dgm:prSet/>
      <dgm:spPr/>
      <dgm:t>
        <a:bodyPr/>
        <a:lstStyle/>
        <a:p>
          <a:r>
            <a:rPr lang="en-US" b="1" i="0"/>
            <a:t>Youth Talkline</a:t>
          </a:r>
          <a:br>
            <a:rPr lang="en-US" b="1" i="0"/>
          </a:br>
          <a:r>
            <a:rPr lang="en-US" b="0" i="0">
              <a:hlinkClick xmlns:r="http://schemas.openxmlformats.org/officeDocument/2006/relationships" r:id="rId5"/>
            </a:rPr>
            <a:t>http://www.glbthotline.org/talkline.html</a:t>
          </a:r>
          <a:br>
            <a:rPr lang="en-US" b="1" i="0"/>
          </a:br>
          <a:r>
            <a:rPr lang="en-US" b="0" i="0"/>
            <a:t>800-246-7743</a:t>
          </a:r>
          <a:endParaRPr lang="en-US"/>
        </a:p>
      </dgm:t>
    </dgm:pt>
    <dgm:pt modelId="{C9BCFF2A-DBBE-493B-B533-90AC86319EC8}" type="parTrans" cxnId="{FC4CD84F-98F0-443A-B516-028160F247D5}">
      <dgm:prSet/>
      <dgm:spPr/>
      <dgm:t>
        <a:bodyPr/>
        <a:lstStyle/>
        <a:p>
          <a:endParaRPr lang="en-US"/>
        </a:p>
      </dgm:t>
    </dgm:pt>
    <dgm:pt modelId="{94ACE56B-AB33-493D-BDD0-DCA28C719EF9}" type="sibTrans" cxnId="{FC4CD84F-98F0-443A-B516-028160F247D5}">
      <dgm:prSet/>
      <dgm:spPr/>
      <dgm:t>
        <a:bodyPr/>
        <a:lstStyle/>
        <a:p>
          <a:endParaRPr lang="en-US"/>
        </a:p>
      </dgm:t>
    </dgm:pt>
    <dgm:pt modelId="{76B87B69-38B4-4FB6-BE4A-EDCA4516348A}">
      <dgm:prSet/>
      <dgm:spPr/>
      <dgm:t>
        <a:bodyPr/>
        <a:lstStyle/>
        <a:p>
          <a:r>
            <a:rPr lang="en-US" b="1" i="0"/>
            <a:t>The GLBT National Help Center</a:t>
          </a:r>
          <a:br>
            <a:rPr lang="en-US" b="1" i="0"/>
          </a:br>
          <a:r>
            <a:rPr lang="en-US" b="0" i="0">
              <a:hlinkClick xmlns:r="http://schemas.openxmlformats.org/officeDocument/2006/relationships" r:id="rId6"/>
            </a:rPr>
            <a:t>https://www.glbthotline.org</a:t>
          </a:r>
          <a:br>
            <a:rPr lang="en-US" b="0" i="0"/>
          </a:br>
          <a:r>
            <a:rPr lang="en-US" b="0" i="0"/>
            <a:t>888-843-4564</a:t>
          </a:r>
          <a:endParaRPr lang="en-US"/>
        </a:p>
      </dgm:t>
    </dgm:pt>
    <dgm:pt modelId="{7F4387C2-733E-490C-B1C9-CE3CCD40EC41}" type="parTrans" cxnId="{A7955AFF-D0C6-4A93-BE29-1195A7E79049}">
      <dgm:prSet/>
      <dgm:spPr/>
      <dgm:t>
        <a:bodyPr/>
        <a:lstStyle/>
        <a:p>
          <a:endParaRPr lang="en-US"/>
        </a:p>
      </dgm:t>
    </dgm:pt>
    <dgm:pt modelId="{EB64D0B6-1939-4FF9-BD05-DFA1CB0449BA}" type="sibTrans" cxnId="{A7955AFF-D0C6-4A93-BE29-1195A7E79049}">
      <dgm:prSet/>
      <dgm:spPr/>
      <dgm:t>
        <a:bodyPr/>
        <a:lstStyle/>
        <a:p>
          <a:endParaRPr lang="en-US"/>
        </a:p>
      </dgm:t>
    </dgm:pt>
    <dgm:pt modelId="{A7DFD2FC-64A0-434A-A501-F512E2C40612}">
      <dgm:prSet/>
      <dgm:spPr/>
      <dgm:t>
        <a:bodyPr/>
        <a:lstStyle/>
        <a:p>
          <a:r>
            <a:rPr lang="en-US" b="1" i="0"/>
            <a:t>The National Suicide Prevention Lifeline</a:t>
          </a:r>
          <a:br>
            <a:rPr lang="en-US" b="1" i="0"/>
          </a:br>
          <a:r>
            <a:rPr lang="en-US" b="0" i="0">
              <a:hlinkClick xmlns:r="http://schemas.openxmlformats.org/officeDocument/2006/relationships" r:id="rId7"/>
            </a:rPr>
            <a:t>https://suicidepreventionlifeline.org</a:t>
          </a:r>
          <a:br>
            <a:rPr lang="en-US" b="1" i="0"/>
          </a:br>
          <a:r>
            <a:rPr lang="en-US" b="0" i="0"/>
            <a:t>800-273-8255</a:t>
          </a:r>
          <a:endParaRPr lang="en-US"/>
        </a:p>
      </dgm:t>
    </dgm:pt>
    <dgm:pt modelId="{813DD322-12E5-4007-ADB4-4C703DAE1DDF}" type="parTrans" cxnId="{A2FAE153-99EB-4B62-9466-CE1835F84E36}">
      <dgm:prSet/>
      <dgm:spPr/>
      <dgm:t>
        <a:bodyPr/>
        <a:lstStyle/>
        <a:p>
          <a:endParaRPr lang="en-US"/>
        </a:p>
      </dgm:t>
    </dgm:pt>
    <dgm:pt modelId="{076F829F-6656-4AE2-B407-1D79B294CDB9}" type="sibTrans" cxnId="{A2FAE153-99EB-4B62-9466-CE1835F84E36}">
      <dgm:prSet/>
      <dgm:spPr/>
      <dgm:t>
        <a:bodyPr/>
        <a:lstStyle/>
        <a:p>
          <a:endParaRPr lang="en-US"/>
        </a:p>
      </dgm:t>
    </dgm:pt>
    <dgm:pt modelId="{2A353C3D-C870-46E3-BB50-7D09A387E378}">
      <dgm:prSet/>
      <dgm:spPr/>
      <dgm:t>
        <a:bodyPr/>
        <a:lstStyle/>
        <a:p>
          <a:r>
            <a:rPr lang="en-US" b="1" i="0"/>
            <a:t>LGBTQ+ and Addiction: Causes, Resources and Treatment</a:t>
          </a:r>
          <a:br>
            <a:rPr lang="en-US" b="0" i="0"/>
          </a:br>
          <a:r>
            <a:rPr lang="en-US" b="0" i="0">
              <a:hlinkClick xmlns:r="http://schemas.openxmlformats.org/officeDocument/2006/relationships" r:id="rId8"/>
            </a:rPr>
            <a:t>https://www.drugrehab.com/guides/lgbtq/</a:t>
          </a:r>
          <a:br>
            <a:rPr lang="en-US" b="0" i="0"/>
          </a:br>
          <a:r>
            <a:rPr lang="en-US" b="0" i="0"/>
            <a:t>877-589-4784</a:t>
          </a:r>
          <a:endParaRPr lang="en-US"/>
        </a:p>
      </dgm:t>
    </dgm:pt>
    <dgm:pt modelId="{B07D46D7-1E90-4A18-8089-E445764D8DDA}" type="parTrans" cxnId="{9C8400EF-6690-4DB2-8D14-9D386FB78408}">
      <dgm:prSet/>
      <dgm:spPr/>
      <dgm:t>
        <a:bodyPr/>
        <a:lstStyle/>
        <a:p>
          <a:endParaRPr lang="en-US"/>
        </a:p>
      </dgm:t>
    </dgm:pt>
    <dgm:pt modelId="{9CEE3DB1-2CFA-4DA2-928A-0E14DA31420A}" type="sibTrans" cxnId="{9C8400EF-6690-4DB2-8D14-9D386FB78408}">
      <dgm:prSet/>
      <dgm:spPr/>
      <dgm:t>
        <a:bodyPr/>
        <a:lstStyle/>
        <a:p>
          <a:endParaRPr lang="en-US"/>
        </a:p>
      </dgm:t>
    </dgm:pt>
    <dgm:pt modelId="{E6A073AF-B371-4E04-A87F-6D715842BEAD}">
      <dgm:prSet/>
      <dgm:spPr/>
      <dgm:t>
        <a:bodyPr/>
        <a:lstStyle/>
        <a:p>
          <a:r>
            <a:rPr lang="en-US" b="1" i="0" dirty="0"/>
            <a:t>It Gets Better Project</a:t>
          </a:r>
          <a:br>
            <a:rPr lang="en-US" b="0" i="0" dirty="0"/>
          </a:br>
          <a:r>
            <a:rPr lang="en-US" b="0" i="0" dirty="0">
              <a:hlinkClick xmlns:r="http://schemas.openxmlformats.org/officeDocument/2006/relationships" r:id="rId9"/>
            </a:rPr>
            <a:t>https://itgetsbetter.org</a:t>
          </a:r>
          <a:endParaRPr lang="en-US" dirty="0"/>
        </a:p>
      </dgm:t>
    </dgm:pt>
    <dgm:pt modelId="{33BB85EC-DB91-420F-A947-78255AC66405}" type="parTrans" cxnId="{4DCCD221-2FA9-4480-89C2-F578DCB84FE7}">
      <dgm:prSet/>
      <dgm:spPr/>
      <dgm:t>
        <a:bodyPr/>
        <a:lstStyle/>
        <a:p>
          <a:endParaRPr lang="en-US"/>
        </a:p>
      </dgm:t>
    </dgm:pt>
    <dgm:pt modelId="{1833F5DB-F42B-45D2-842C-2CC664147449}" type="sibTrans" cxnId="{4DCCD221-2FA9-4480-89C2-F578DCB84FE7}">
      <dgm:prSet/>
      <dgm:spPr/>
      <dgm:t>
        <a:bodyPr/>
        <a:lstStyle/>
        <a:p>
          <a:endParaRPr lang="en-US"/>
        </a:p>
      </dgm:t>
    </dgm:pt>
    <dgm:pt modelId="{52B910EB-DCDB-42CE-BF08-1B8E1B44C689}">
      <dgm:prSet/>
      <dgm:spPr/>
      <dgm:t>
        <a:bodyPr/>
        <a:lstStyle/>
        <a:p>
          <a:r>
            <a:rPr lang="en-US"/>
            <a:t>https://www.glaad.org/transgender/resources</a:t>
          </a:r>
          <a:endParaRPr lang="en-US" dirty="0"/>
        </a:p>
      </dgm:t>
    </dgm:pt>
    <dgm:pt modelId="{4C1BB665-2744-457E-880F-45F9852272BB}" type="parTrans" cxnId="{2030B8B1-7BDE-4810-A17C-408032743770}">
      <dgm:prSet/>
      <dgm:spPr/>
      <dgm:t>
        <a:bodyPr/>
        <a:lstStyle/>
        <a:p>
          <a:endParaRPr lang="en-US"/>
        </a:p>
      </dgm:t>
    </dgm:pt>
    <dgm:pt modelId="{009D64AC-1D65-4E16-A333-C5D369396D2E}" type="sibTrans" cxnId="{2030B8B1-7BDE-4810-A17C-408032743770}">
      <dgm:prSet/>
      <dgm:spPr/>
      <dgm:t>
        <a:bodyPr/>
        <a:lstStyle/>
        <a:p>
          <a:endParaRPr lang="en-US"/>
        </a:p>
      </dgm:t>
    </dgm:pt>
    <dgm:pt modelId="{B14521F6-997D-4DCA-82CA-4283A95A65B2}" type="pres">
      <dgm:prSet presAssocID="{FFF5C20C-05F6-4598-AA04-495B4F888C1D}" presName="diagram" presStyleCnt="0">
        <dgm:presLayoutVars>
          <dgm:dir/>
          <dgm:resizeHandles val="exact"/>
        </dgm:presLayoutVars>
      </dgm:prSet>
      <dgm:spPr/>
    </dgm:pt>
    <dgm:pt modelId="{CB8EF027-1014-4723-9151-0880917C046E}" type="pres">
      <dgm:prSet presAssocID="{1EF2BA3E-49EB-4AC5-9CFD-ADA8964FAEF7}" presName="node" presStyleLbl="node1" presStyleIdx="0" presStyleCnt="10">
        <dgm:presLayoutVars>
          <dgm:bulletEnabled val="1"/>
        </dgm:presLayoutVars>
      </dgm:prSet>
      <dgm:spPr/>
    </dgm:pt>
    <dgm:pt modelId="{1DCE34C0-14A9-44A5-8FB9-CA2B8011A65C}" type="pres">
      <dgm:prSet presAssocID="{CA06E23F-23BE-4278-A834-A245E76EBA9F}" presName="sibTrans" presStyleCnt="0"/>
      <dgm:spPr/>
    </dgm:pt>
    <dgm:pt modelId="{CB688079-33FA-4354-9C2D-138A2E9F17F3}" type="pres">
      <dgm:prSet presAssocID="{4261889B-EB64-4C47-8408-0B4312D4340F}" presName="node" presStyleLbl="node1" presStyleIdx="1" presStyleCnt="10">
        <dgm:presLayoutVars>
          <dgm:bulletEnabled val="1"/>
        </dgm:presLayoutVars>
      </dgm:prSet>
      <dgm:spPr/>
    </dgm:pt>
    <dgm:pt modelId="{FF7DE112-525F-497F-84F4-1E79B2DC00AA}" type="pres">
      <dgm:prSet presAssocID="{8D1335C7-4B46-4E99-8107-3079CF87AEDE}" presName="sibTrans" presStyleCnt="0"/>
      <dgm:spPr/>
    </dgm:pt>
    <dgm:pt modelId="{2AFE9362-C5D0-4579-83B4-04C580C40C2B}" type="pres">
      <dgm:prSet presAssocID="{792036F3-2586-4971-9C26-A5887DE38895}" presName="node" presStyleLbl="node1" presStyleIdx="2" presStyleCnt="10">
        <dgm:presLayoutVars>
          <dgm:bulletEnabled val="1"/>
        </dgm:presLayoutVars>
      </dgm:prSet>
      <dgm:spPr/>
    </dgm:pt>
    <dgm:pt modelId="{31CBAB55-F995-4A57-A303-F35F49B46DB4}" type="pres">
      <dgm:prSet presAssocID="{55C8874A-D672-486B-B9C1-4119277D4B07}" presName="sibTrans" presStyleCnt="0"/>
      <dgm:spPr/>
    </dgm:pt>
    <dgm:pt modelId="{4B2BE3C7-62AF-49E9-8F48-79903AD243EB}" type="pres">
      <dgm:prSet presAssocID="{87D3FD2F-8796-40E0-B0C2-38B16FBEB5AF}" presName="node" presStyleLbl="node1" presStyleIdx="3" presStyleCnt="10">
        <dgm:presLayoutVars>
          <dgm:bulletEnabled val="1"/>
        </dgm:presLayoutVars>
      </dgm:prSet>
      <dgm:spPr/>
    </dgm:pt>
    <dgm:pt modelId="{6EBFCCA3-2959-48BA-BDA4-C9896CE06A24}" type="pres">
      <dgm:prSet presAssocID="{E1C7EE33-1BF8-48A9-A335-13ECC3B3F4E4}" presName="sibTrans" presStyleCnt="0"/>
      <dgm:spPr/>
    </dgm:pt>
    <dgm:pt modelId="{FA374FCA-7C71-4DDB-9390-912949A7AAC9}" type="pres">
      <dgm:prSet presAssocID="{E0E801B7-9D6C-4986-8614-6770CF9E7B42}" presName="node" presStyleLbl="node1" presStyleIdx="4" presStyleCnt="10">
        <dgm:presLayoutVars>
          <dgm:bulletEnabled val="1"/>
        </dgm:presLayoutVars>
      </dgm:prSet>
      <dgm:spPr/>
    </dgm:pt>
    <dgm:pt modelId="{9A2F2C2C-2EFF-4D73-9379-1CFC72B3CC65}" type="pres">
      <dgm:prSet presAssocID="{94ACE56B-AB33-493D-BDD0-DCA28C719EF9}" presName="sibTrans" presStyleCnt="0"/>
      <dgm:spPr/>
    </dgm:pt>
    <dgm:pt modelId="{CF8A5D58-4D71-49EB-9CE3-592018142791}" type="pres">
      <dgm:prSet presAssocID="{76B87B69-38B4-4FB6-BE4A-EDCA4516348A}" presName="node" presStyleLbl="node1" presStyleIdx="5" presStyleCnt="10">
        <dgm:presLayoutVars>
          <dgm:bulletEnabled val="1"/>
        </dgm:presLayoutVars>
      </dgm:prSet>
      <dgm:spPr/>
    </dgm:pt>
    <dgm:pt modelId="{B81434EC-45E9-450D-A7E1-B6FFB67B5C25}" type="pres">
      <dgm:prSet presAssocID="{EB64D0B6-1939-4FF9-BD05-DFA1CB0449BA}" presName="sibTrans" presStyleCnt="0"/>
      <dgm:spPr/>
    </dgm:pt>
    <dgm:pt modelId="{A6C7CA88-020F-49FD-A2CB-4CC8254D9182}" type="pres">
      <dgm:prSet presAssocID="{A7DFD2FC-64A0-434A-A501-F512E2C40612}" presName="node" presStyleLbl="node1" presStyleIdx="6" presStyleCnt="10">
        <dgm:presLayoutVars>
          <dgm:bulletEnabled val="1"/>
        </dgm:presLayoutVars>
      </dgm:prSet>
      <dgm:spPr/>
    </dgm:pt>
    <dgm:pt modelId="{3AE15B2A-C02B-42C3-AF53-A922BC40DAB4}" type="pres">
      <dgm:prSet presAssocID="{076F829F-6656-4AE2-B407-1D79B294CDB9}" presName="sibTrans" presStyleCnt="0"/>
      <dgm:spPr/>
    </dgm:pt>
    <dgm:pt modelId="{B7CCD00A-1D7B-440A-9759-B504CBFC2B12}" type="pres">
      <dgm:prSet presAssocID="{2A353C3D-C870-46E3-BB50-7D09A387E378}" presName="node" presStyleLbl="node1" presStyleIdx="7" presStyleCnt="10">
        <dgm:presLayoutVars>
          <dgm:bulletEnabled val="1"/>
        </dgm:presLayoutVars>
      </dgm:prSet>
      <dgm:spPr/>
    </dgm:pt>
    <dgm:pt modelId="{EA7DD85A-95C5-43D9-8983-7D25E029E8B3}" type="pres">
      <dgm:prSet presAssocID="{9CEE3DB1-2CFA-4DA2-928A-0E14DA31420A}" presName="sibTrans" presStyleCnt="0"/>
      <dgm:spPr/>
    </dgm:pt>
    <dgm:pt modelId="{7598C08C-11B5-49D3-A768-22ECC9C9BE08}" type="pres">
      <dgm:prSet presAssocID="{E6A073AF-B371-4E04-A87F-6D715842BEAD}" presName="node" presStyleLbl="node1" presStyleIdx="8" presStyleCnt="10">
        <dgm:presLayoutVars>
          <dgm:bulletEnabled val="1"/>
        </dgm:presLayoutVars>
      </dgm:prSet>
      <dgm:spPr/>
    </dgm:pt>
    <dgm:pt modelId="{6E32346D-2856-4777-B957-A44C69487763}" type="pres">
      <dgm:prSet presAssocID="{1833F5DB-F42B-45D2-842C-2CC664147449}" presName="sibTrans" presStyleCnt="0"/>
      <dgm:spPr/>
    </dgm:pt>
    <dgm:pt modelId="{F32BA16F-13B2-4745-9119-693AC33FA6D4}" type="pres">
      <dgm:prSet presAssocID="{52B910EB-DCDB-42CE-BF08-1B8E1B44C689}" presName="node" presStyleLbl="node1" presStyleIdx="9" presStyleCnt="10">
        <dgm:presLayoutVars>
          <dgm:bulletEnabled val="1"/>
        </dgm:presLayoutVars>
      </dgm:prSet>
      <dgm:spPr/>
    </dgm:pt>
  </dgm:ptLst>
  <dgm:cxnLst>
    <dgm:cxn modelId="{00B25F06-A0A4-4C99-BDAB-DA29DD55CD54}" type="presOf" srcId="{FFF5C20C-05F6-4598-AA04-495B4F888C1D}" destId="{B14521F6-997D-4DCA-82CA-4283A95A65B2}" srcOrd="0" destOrd="0" presId="urn:microsoft.com/office/officeart/2005/8/layout/default"/>
    <dgm:cxn modelId="{4DCCD221-2FA9-4480-89C2-F578DCB84FE7}" srcId="{FFF5C20C-05F6-4598-AA04-495B4F888C1D}" destId="{E6A073AF-B371-4E04-A87F-6D715842BEAD}" srcOrd="8" destOrd="0" parTransId="{33BB85EC-DB91-420F-A947-78255AC66405}" sibTransId="{1833F5DB-F42B-45D2-842C-2CC664147449}"/>
    <dgm:cxn modelId="{45CBFC32-1DEB-4E9F-84B8-D0A28A1D85AA}" type="presOf" srcId="{E6A073AF-B371-4E04-A87F-6D715842BEAD}" destId="{7598C08C-11B5-49D3-A768-22ECC9C9BE08}" srcOrd="0" destOrd="0" presId="urn:microsoft.com/office/officeart/2005/8/layout/default"/>
    <dgm:cxn modelId="{5596053F-BF92-43FF-93D3-F0639B84DF07}" type="presOf" srcId="{4261889B-EB64-4C47-8408-0B4312D4340F}" destId="{CB688079-33FA-4354-9C2D-138A2E9F17F3}" srcOrd="0" destOrd="0" presId="urn:microsoft.com/office/officeart/2005/8/layout/default"/>
    <dgm:cxn modelId="{FC4CD84F-98F0-443A-B516-028160F247D5}" srcId="{FFF5C20C-05F6-4598-AA04-495B4F888C1D}" destId="{E0E801B7-9D6C-4986-8614-6770CF9E7B42}" srcOrd="4" destOrd="0" parTransId="{C9BCFF2A-DBBE-493B-B533-90AC86319EC8}" sibTransId="{94ACE56B-AB33-493D-BDD0-DCA28C719EF9}"/>
    <dgm:cxn modelId="{A2FAE153-99EB-4B62-9466-CE1835F84E36}" srcId="{FFF5C20C-05F6-4598-AA04-495B4F888C1D}" destId="{A7DFD2FC-64A0-434A-A501-F512E2C40612}" srcOrd="6" destOrd="0" parTransId="{813DD322-12E5-4007-ADB4-4C703DAE1DDF}" sibTransId="{076F829F-6656-4AE2-B407-1D79B294CDB9}"/>
    <dgm:cxn modelId="{89A95480-0C5F-4455-85CD-1A6FC7207AC4}" srcId="{FFF5C20C-05F6-4598-AA04-495B4F888C1D}" destId="{4261889B-EB64-4C47-8408-0B4312D4340F}" srcOrd="1" destOrd="0" parTransId="{96819369-9C33-4DB7-BFEF-C35B4CD79FA1}" sibTransId="{8D1335C7-4B46-4E99-8107-3079CF87AEDE}"/>
    <dgm:cxn modelId="{1F7B4686-335B-4344-8EB9-65739F0C2275}" type="presOf" srcId="{1EF2BA3E-49EB-4AC5-9CFD-ADA8964FAEF7}" destId="{CB8EF027-1014-4723-9151-0880917C046E}" srcOrd="0" destOrd="0" presId="urn:microsoft.com/office/officeart/2005/8/layout/default"/>
    <dgm:cxn modelId="{8294F58D-9422-4122-BB2C-CAAF06613E42}" type="presOf" srcId="{52B910EB-DCDB-42CE-BF08-1B8E1B44C689}" destId="{F32BA16F-13B2-4745-9119-693AC33FA6D4}" srcOrd="0" destOrd="0" presId="urn:microsoft.com/office/officeart/2005/8/layout/default"/>
    <dgm:cxn modelId="{10643B9F-B7C8-4FEB-B8CE-1D9F14131CBD}" type="presOf" srcId="{87D3FD2F-8796-40E0-B0C2-38B16FBEB5AF}" destId="{4B2BE3C7-62AF-49E9-8F48-79903AD243EB}" srcOrd="0" destOrd="0" presId="urn:microsoft.com/office/officeart/2005/8/layout/default"/>
    <dgm:cxn modelId="{CF4C4BA0-E94E-4B99-9BA4-E36051B98C97}" type="presOf" srcId="{A7DFD2FC-64A0-434A-A501-F512E2C40612}" destId="{A6C7CA88-020F-49FD-A2CB-4CC8254D9182}" srcOrd="0" destOrd="0" presId="urn:microsoft.com/office/officeart/2005/8/layout/default"/>
    <dgm:cxn modelId="{B1BCB8A5-4EB1-41F0-BE59-C985170A2CD5}" srcId="{FFF5C20C-05F6-4598-AA04-495B4F888C1D}" destId="{792036F3-2586-4971-9C26-A5887DE38895}" srcOrd="2" destOrd="0" parTransId="{624CCDB2-54A0-4A03-BEDB-4AE6B5C0CB51}" sibTransId="{55C8874A-D672-486B-B9C1-4119277D4B07}"/>
    <dgm:cxn modelId="{4CFE0AAB-794E-4945-BAFB-AADFD596842C}" type="presOf" srcId="{2A353C3D-C870-46E3-BB50-7D09A387E378}" destId="{B7CCD00A-1D7B-440A-9759-B504CBFC2B12}" srcOrd="0" destOrd="0" presId="urn:microsoft.com/office/officeart/2005/8/layout/default"/>
    <dgm:cxn modelId="{2030B8B1-7BDE-4810-A17C-408032743770}" srcId="{FFF5C20C-05F6-4598-AA04-495B4F888C1D}" destId="{52B910EB-DCDB-42CE-BF08-1B8E1B44C689}" srcOrd="9" destOrd="0" parTransId="{4C1BB665-2744-457E-880F-45F9852272BB}" sibTransId="{009D64AC-1D65-4E16-A333-C5D369396D2E}"/>
    <dgm:cxn modelId="{15F3EEB9-2AC7-479F-8336-25AD9149EE87}" type="presOf" srcId="{E0E801B7-9D6C-4986-8614-6770CF9E7B42}" destId="{FA374FCA-7C71-4DDB-9390-912949A7AAC9}" srcOrd="0" destOrd="0" presId="urn:microsoft.com/office/officeart/2005/8/layout/default"/>
    <dgm:cxn modelId="{057462DD-5974-445A-85C8-DE924AE92D1C}" type="presOf" srcId="{76B87B69-38B4-4FB6-BE4A-EDCA4516348A}" destId="{CF8A5D58-4D71-49EB-9CE3-592018142791}" srcOrd="0" destOrd="0" presId="urn:microsoft.com/office/officeart/2005/8/layout/default"/>
    <dgm:cxn modelId="{9C8400EF-6690-4DB2-8D14-9D386FB78408}" srcId="{FFF5C20C-05F6-4598-AA04-495B4F888C1D}" destId="{2A353C3D-C870-46E3-BB50-7D09A387E378}" srcOrd="7" destOrd="0" parTransId="{B07D46D7-1E90-4A18-8089-E445764D8DDA}" sibTransId="{9CEE3DB1-2CFA-4DA2-928A-0E14DA31420A}"/>
    <dgm:cxn modelId="{4B796FF3-EAB6-458D-A4AD-A222F887F6D2}" type="presOf" srcId="{792036F3-2586-4971-9C26-A5887DE38895}" destId="{2AFE9362-C5D0-4579-83B4-04C580C40C2B}" srcOrd="0" destOrd="0" presId="urn:microsoft.com/office/officeart/2005/8/layout/default"/>
    <dgm:cxn modelId="{C6A955F5-1788-4320-A349-A25558DB559B}" srcId="{FFF5C20C-05F6-4598-AA04-495B4F888C1D}" destId="{87D3FD2F-8796-40E0-B0C2-38B16FBEB5AF}" srcOrd="3" destOrd="0" parTransId="{603C6600-6712-4EE6-97AC-67ED24543F96}" sibTransId="{E1C7EE33-1BF8-48A9-A335-13ECC3B3F4E4}"/>
    <dgm:cxn modelId="{829CA9F7-F32A-4C27-8466-BD39A736F074}" srcId="{FFF5C20C-05F6-4598-AA04-495B4F888C1D}" destId="{1EF2BA3E-49EB-4AC5-9CFD-ADA8964FAEF7}" srcOrd="0" destOrd="0" parTransId="{2EAE64FB-2DC1-4D0F-B817-616C6A631F36}" sibTransId="{CA06E23F-23BE-4278-A834-A245E76EBA9F}"/>
    <dgm:cxn modelId="{A7955AFF-D0C6-4A93-BE29-1195A7E79049}" srcId="{FFF5C20C-05F6-4598-AA04-495B4F888C1D}" destId="{76B87B69-38B4-4FB6-BE4A-EDCA4516348A}" srcOrd="5" destOrd="0" parTransId="{7F4387C2-733E-490C-B1C9-CE3CCD40EC41}" sibTransId="{EB64D0B6-1939-4FF9-BD05-DFA1CB0449BA}"/>
    <dgm:cxn modelId="{E18ADF2F-9BBD-4871-8617-7EF6DA781A97}" type="presParOf" srcId="{B14521F6-997D-4DCA-82CA-4283A95A65B2}" destId="{CB8EF027-1014-4723-9151-0880917C046E}" srcOrd="0" destOrd="0" presId="urn:microsoft.com/office/officeart/2005/8/layout/default"/>
    <dgm:cxn modelId="{6B518D4A-7ACB-416A-B570-B90DE52D158D}" type="presParOf" srcId="{B14521F6-997D-4DCA-82CA-4283A95A65B2}" destId="{1DCE34C0-14A9-44A5-8FB9-CA2B8011A65C}" srcOrd="1" destOrd="0" presId="urn:microsoft.com/office/officeart/2005/8/layout/default"/>
    <dgm:cxn modelId="{F9EA1878-59D7-4BD3-AFC5-2A38654E97F7}" type="presParOf" srcId="{B14521F6-997D-4DCA-82CA-4283A95A65B2}" destId="{CB688079-33FA-4354-9C2D-138A2E9F17F3}" srcOrd="2" destOrd="0" presId="urn:microsoft.com/office/officeart/2005/8/layout/default"/>
    <dgm:cxn modelId="{F7B606BA-1DA9-4519-9A89-698547144C33}" type="presParOf" srcId="{B14521F6-997D-4DCA-82CA-4283A95A65B2}" destId="{FF7DE112-525F-497F-84F4-1E79B2DC00AA}" srcOrd="3" destOrd="0" presId="urn:microsoft.com/office/officeart/2005/8/layout/default"/>
    <dgm:cxn modelId="{99D477F5-329D-4235-80CB-350974D0F45A}" type="presParOf" srcId="{B14521F6-997D-4DCA-82CA-4283A95A65B2}" destId="{2AFE9362-C5D0-4579-83B4-04C580C40C2B}" srcOrd="4" destOrd="0" presId="urn:microsoft.com/office/officeart/2005/8/layout/default"/>
    <dgm:cxn modelId="{C8B5F961-EAE3-445E-9FF3-8E1CF21836C9}" type="presParOf" srcId="{B14521F6-997D-4DCA-82CA-4283A95A65B2}" destId="{31CBAB55-F995-4A57-A303-F35F49B46DB4}" srcOrd="5" destOrd="0" presId="urn:microsoft.com/office/officeart/2005/8/layout/default"/>
    <dgm:cxn modelId="{8C217687-B9D9-4F81-B78F-E51A6E71261C}" type="presParOf" srcId="{B14521F6-997D-4DCA-82CA-4283A95A65B2}" destId="{4B2BE3C7-62AF-49E9-8F48-79903AD243EB}" srcOrd="6" destOrd="0" presId="urn:microsoft.com/office/officeart/2005/8/layout/default"/>
    <dgm:cxn modelId="{34F729C7-0E76-4E27-9B8A-82EAA12B489A}" type="presParOf" srcId="{B14521F6-997D-4DCA-82CA-4283A95A65B2}" destId="{6EBFCCA3-2959-48BA-BDA4-C9896CE06A24}" srcOrd="7" destOrd="0" presId="urn:microsoft.com/office/officeart/2005/8/layout/default"/>
    <dgm:cxn modelId="{F85F2B30-F3DE-4DA1-9B0A-6123115CC691}" type="presParOf" srcId="{B14521F6-997D-4DCA-82CA-4283A95A65B2}" destId="{FA374FCA-7C71-4DDB-9390-912949A7AAC9}" srcOrd="8" destOrd="0" presId="urn:microsoft.com/office/officeart/2005/8/layout/default"/>
    <dgm:cxn modelId="{F12362E5-1EB8-4F10-BB36-F0ABDE53964E}" type="presParOf" srcId="{B14521F6-997D-4DCA-82CA-4283A95A65B2}" destId="{9A2F2C2C-2EFF-4D73-9379-1CFC72B3CC65}" srcOrd="9" destOrd="0" presId="urn:microsoft.com/office/officeart/2005/8/layout/default"/>
    <dgm:cxn modelId="{4651FF1D-97F6-4CC6-A3DB-09A71157530D}" type="presParOf" srcId="{B14521F6-997D-4DCA-82CA-4283A95A65B2}" destId="{CF8A5D58-4D71-49EB-9CE3-592018142791}" srcOrd="10" destOrd="0" presId="urn:microsoft.com/office/officeart/2005/8/layout/default"/>
    <dgm:cxn modelId="{B2732FCD-541F-49F8-9B8F-E8395BF1A8E2}" type="presParOf" srcId="{B14521F6-997D-4DCA-82CA-4283A95A65B2}" destId="{B81434EC-45E9-450D-A7E1-B6FFB67B5C25}" srcOrd="11" destOrd="0" presId="urn:microsoft.com/office/officeart/2005/8/layout/default"/>
    <dgm:cxn modelId="{09BDE897-4B4E-4EDB-8058-BC86ED4577C6}" type="presParOf" srcId="{B14521F6-997D-4DCA-82CA-4283A95A65B2}" destId="{A6C7CA88-020F-49FD-A2CB-4CC8254D9182}" srcOrd="12" destOrd="0" presId="urn:microsoft.com/office/officeart/2005/8/layout/default"/>
    <dgm:cxn modelId="{865D0075-54FA-448F-8D43-C6A5879C410B}" type="presParOf" srcId="{B14521F6-997D-4DCA-82CA-4283A95A65B2}" destId="{3AE15B2A-C02B-42C3-AF53-A922BC40DAB4}" srcOrd="13" destOrd="0" presId="urn:microsoft.com/office/officeart/2005/8/layout/default"/>
    <dgm:cxn modelId="{C25156CA-8FC2-4D44-AEA5-1ADB24C759BE}" type="presParOf" srcId="{B14521F6-997D-4DCA-82CA-4283A95A65B2}" destId="{B7CCD00A-1D7B-440A-9759-B504CBFC2B12}" srcOrd="14" destOrd="0" presId="urn:microsoft.com/office/officeart/2005/8/layout/default"/>
    <dgm:cxn modelId="{F769C29C-E988-429A-95D9-B469CC314734}" type="presParOf" srcId="{B14521F6-997D-4DCA-82CA-4283A95A65B2}" destId="{EA7DD85A-95C5-43D9-8983-7D25E029E8B3}" srcOrd="15" destOrd="0" presId="urn:microsoft.com/office/officeart/2005/8/layout/default"/>
    <dgm:cxn modelId="{6ADC5993-E0C5-44E2-BDFD-5ED9BA0339B2}" type="presParOf" srcId="{B14521F6-997D-4DCA-82CA-4283A95A65B2}" destId="{7598C08C-11B5-49D3-A768-22ECC9C9BE08}" srcOrd="16" destOrd="0" presId="urn:microsoft.com/office/officeart/2005/8/layout/default"/>
    <dgm:cxn modelId="{D66066BB-29B0-4802-8BCC-C5DB2F272571}" type="presParOf" srcId="{B14521F6-997D-4DCA-82CA-4283A95A65B2}" destId="{6E32346D-2856-4777-B957-A44C69487763}" srcOrd="17" destOrd="0" presId="urn:microsoft.com/office/officeart/2005/8/layout/default"/>
    <dgm:cxn modelId="{E4B58A11-401F-4195-B4BE-ECB5FFCA3AE7}" type="presParOf" srcId="{B14521F6-997D-4DCA-82CA-4283A95A65B2}" destId="{F32BA16F-13B2-4745-9119-693AC33FA6D4}" srcOrd="18" destOrd="0" presId="urn:microsoft.com/office/officeart/2005/8/layout/default"/>
  </dgm:cxnLst>
  <dgm:bg/>
  <dgm:whole>
    <a:ln>
      <a:solidFill>
        <a:schemeClr val="bg2">
          <a:lumMod val="60000"/>
          <a:lumOff val="40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A9ADAF-B984-4922-91B4-E8AF2DC7D9B2}">
      <dsp:nvSpPr>
        <dsp:cNvPr id="0" name=""/>
        <dsp:cNvSpPr/>
      </dsp:nvSpPr>
      <dsp:spPr>
        <a:xfrm>
          <a:off x="3125" y="60169"/>
          <a:ext cx="2479476" cy="1487685"/>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i="0" kern="1200" dirty="0"/>
            <a:t>A strong desire to be of the other gender or an insistence that one is the other gender</a:t>
          </a:r>
          <a:endParaRPr lang="en-US" sz="1700" kern="1200" dirty="0"/>
        </a:p>
      </dsp:txBody>
      <dsp:txXfrm>
        <a:off x="3125" y="60169"/>
        <a:ext cx="2479476" cy="1487685"/>
      </dsp:txXfrm>
    </dsp:sp>
    <dsp:sp modelId="{195F0527-A273-4B54-8B45-859362374A45}">
      <dsp:nvSpPr>
        <dsp:cNvPr id="0" name=""/>
        <dsp:cNvSpPr/>
      </dsp:nvSpPr>
      <dsp:spPr>
        <a:xfrm>
          <a:off x="2730549" y="60169"/>
          <a:ext cx="2479476" cy="1487685"/>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i="0" kern="1200" dirty="0"/>
            <a:t> strong preference for cross-dressing and strong resistance to wearing biological gender clothing</a:t>
          </a:r>
          <a:endParaRPr lang="en-US" sz="1700" kern="1200" dirty="0"/>
        </a:p>
      </dsp:txBody>
      <dsp:txXfrm>
        <a:off x="2730549" y="60169"/>
        <a:ext cx="2479476" cy="1487685"/>
      </dsp:txXfrm>
    </dsp:sp>
    <dsp:sp modelId="{C9DDE9F4-D94C-4107-9592-2B72182082F4}">
      <dsp:nvSpPr>
        <dsp:cNvPr id="0" name=""/>
        <dsp:cNvSpPr/>
      </dsp:nvSpPr>
      <dsp:spPr>
        <a:xfrm>
          <a:off x="5457972" y="60169"/>
          <a:ext cx="2479476" cy="1487685"/>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i="0" kern="1200" dirty="0"/>
            <a:t>A strong preference for cross-gender roles in make-believe play or fantasy play</a:t>
          </a:r>
          <a:endParaRPr lang="en-US" sz="1700" kern="1200" dirty="0"/>
        </a:p>
      </dsp:txBody>
      <dsp:txXfrm>
        <a:off x="5457972" y="60169"/>
        <a:ext cx="2479476" cy="1487685"/>
      </dsp:txXfrm>
    </dsp:sp>
    <dsp:sp modelId="{AF8309EB-54DA-45E3-9632-F202C6643EAA}">
      <dsp:nvSpPr>
        <dsp:cNvPr id="0" name=""/>
        <dsp:cNvSpPr/>
      </dsp:nvSpPr>
      <dsp:spPr>
        <a:xfrm>
          <a:off x="8185396" y="60169"/>
          <a:ext cx="2479476" cy="1487685"/>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i="0" kern="1200" dirty="0"/>
            <a:t>A strong preference for the toys, games or activities stereotypically used or engaged in by the other gender</a:t>
          </a:r>
          <a:endParaRPr lang="en-US" sz="1700" kern="1200" dirty="0"/>
        </a:p>
      </dsp:txBody>
      <dsp:txXfrm>
        <a:off x="8185396" y="60169"/>
        <a:ext cx="2479476" cy="1487685"/>
      </dsp:txXfrm>
    </dsp:sp>
    <dsp:sp modelId="{087A662B-DD89-40E6-80FF-6D5188790184}">
      <dsp:nvSpPr>
        <dsp:cNvPr id="0" name=""/>
        <dsp:cNvSpPr/>
      </dsp:nvSpPr>
      <dsp:spPr>
        <a:xfrm>
          <a:off x="3125" y="1795802"/>
          <a:ext cx="2479476" cy="1487685"/>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i="0" kern="1200"/>
            <a:t>A strong preference for playmates of the other gender</a:t>
          </a:r>
          <a:endParaRPr lang="en-US" sz="1700" kern="1200"/>
        </a:p>
      </dsp:txBody>
      <dsp:txXfrm>
        <a:off x="3125" y="1795802"/>
        <a:ext cx="2479476" cy="1487685"/>
      </dsp:txXfrm>
    </dsp:sp>
    <dsp:sp modelId="{08B260F5-707D-4BDF-B32F-FE3CB17D1729}">
      <dsp:nvSpPr>
        <dsp:cNvPr id="0" name=""/>
        <dsp:cNvSpPr/>
      </dsp:nvSpPr>
      <dsp:spPr>
        <a:xfrm>
          <a:off x="2730549" y="1795802"/>
          <a:ext cx="2479476" cy="1487685"/>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i="0" kern="1200" dirty="0"/>
            <a:t>strong rejection of biological gender toys, games, and activities</a:t>
          </a:r>
          <a:endParaRPr lang="en-US" sz="1700" kern="1200" dirty="0"/>
        </a:p>
      </dsp:txBody>
      <dsp:txXfrm>
        <a:off x="2730549" y="1795802"/>
        <a:ext cx="2479476" cy="1487685"/>
      </dsp:txXfrm>
    </dsp:sp>
    <dsp:sp modelId="{C79014A4-41F0-4FAB-96B7-73FBE6854FF8}">
      <dsp:nvSpPr>
        <dsp:cNvPr id="0" name=""/>
        <dsp:cNvSpPr/>
      </dsp:nvSpPr>
      <dsp:spPr>
        <a:xfrm>
          <a:off x="5457972" y="1795802"/>
          <a:ext cx="2479476" cy="1487685"/>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i="0" kern="1200"/>
            <a:t>A strong dislike of one’s sexual anatomy</a:t>
          </a:r>
          <a:endParaRPr lang="en-US" sz="1700" kern="1200"/>
        </a:p>
      </dsp:txBody>
      <dsp:txXfrm>
        <a:off x="5457972" y="1795802"/>
        <a:ext cx="2479476" cy="1487685"/>
      </dsp:txXfrm>
    </dsp:sp>
    <dsp:sp modelId="{613FD4F8-7068-42B9-8267-438216538AE5}">
      <dsp:nvSpPr>
        <dsp:cNvPr id="0" name=""/>
        <dsp:cNvSpPr/>
      </dsp:nvSpPr>
      <dsp:spPr>
        <a:xfrm>
          <a:off x="8185396" y="1795802"/>
          <a:ext cx="2479476" cy="1487685"/>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i="0" kern="1200"/>
            <a:t>A strong desire for the physical sex characteristics that match one’s experienced gender</a:t>
          </a:r>
          <a:endParaRPr lang="en-US" sz="1700" kern="1200"/>
        </a:p>
      </dsp:txBody>
      <dsp:txXfrm>
        <a:off x="8185396" y="1795802"/>
        <a:ext cx="2479476" cy="14876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9A2FB4-A02B-4A96-A90A-9ADA204FD301}">
      <dsp:nvSpPr>
        <dsp:cNvPr id="0" name=""/>
        <dsp:cNvSpPr/>
      </dsp:nvSpPr>
      <dsp:spPr>
        <a:xfrm>
          <a:off x="1220985" y="916"/>
          <a:ext cx="2570633" cy="15423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dirty="0"/>
            <a:t>A marked incongruence between one’s experienced/expressed gender and primary and/or secondary sex characteristics </a:t>
          </a:r>
          <a:endParaRPr lang="en-US" sz="1400" kern="1200" dirty="0"/>
        </a:p>
      </dsp:txBody>
      <dsp:txXfrm>
        <a:off x="1220985" y="916"/>
        <a:ext cx="2570633" cy="1542379"/>
      </dsp:txXfrm>
    </dsp:sp>
    <dsp:sp modelId="{B61FE554-EC3D-4BD3-9732-D00585C8D15E}">
      <dsp:nvSpPr>
        <dsp:cNvPr id="0" name=""/>
        <dsp:cNvSpPr/>
      </dsp:nvSpPr>
      <dsp:spPr>
        <a:xfrm>
          <a:off x="4048682" y="916"/>
          <a:ext cx="2570633" cy="15423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dirty="0"/>
            <a:t>A strong desire to be rid of one’s primary and/or secondary sex characteristics because of a marked incongruence with one’s experienced/expressed gender</a:t>
          </a:r>
          <a:endParaRPr lang="en-US" sz="1400" kern="1200" dirty="0"/>
        </a:p>
      </dsp:txBody>
      <dsp:txXfrm>
        <a:off x="4048682" y="916"/>
        <a:ext cx="2570633" cy="1542379"/>
      </dsp:txXfrm>
    </dsp:sp>
    <dsp:sp modelId="{0A0AE763-FA6B-419B-8D08-120A0CA2C506}">
      <dsp:nvSpPr>
        <dsp:cNvPr id="0" name=""/>
        <dsp:cNvSpPr/>
      </dsp:nvSpPr>
      <dsp:spPr>
        <a:xfrm>
          <a:off x="6876378" y="916"/>
          <a:ext cx="2570633" cy="15423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dirty="0"/>
            <a:t>A strong desire for the primary and/or secondary sex characteristics of the other gender</a:t>
          </a:r>
          <a:endParaRPr lang="en-US" sz="1400" kern="1200" dirty="0"/>
        </a:p>
      </dsp:txBody>
      <dsp:txXfrm>
        <a:off x="6876378" y="916"/>
        <a:ext cx="2570633" cy="1542379"/>
      </dsp:txXfrm>
    </dsp:sp>
    <dsp:sp modelId="{F0B6767B-6FB3-4F00-8041-87D6E8698F3D}">
      <dsp:nvSpPr>
        <dsp:cNvPr id="0" name=""/>
        <dsp:cNvSpPr/>
      </dsp:nvSpPr>
      <dsp:spPr>
        <a:xfrm>
          <a:off x="1220985" y="1800360"/>
          <a:ext cx="2570633" cy="15423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dirty="0"/>
            <a:t>A strong desire to be of the other gender</a:t>
          </a:r>
          <a:endParaRPr lang="en-US" sz="1400" kern="1200" dirty="0"/>
        </a:p>
      </dsp:txBody>
      <dsp:txXfrm>
        <a:off x="1220985" y="1800360"/>
        <a:ext cx="2570633" cy="1542379"/>
      </dsp:txXfrm>
    </dsp:sp>
    <dsp:sp modelId="{405A49C8-04BC-49EA-A506-95A0D3E85DA6}">
      <dsp:nvSpPr>
        <dsp:cNvPr id="0" name=""/>
        <dsp:cNvSpPr/>
      </dsp:nvSpPr>
      <dsp:spPr>
        <a:xfrm>
          <a:off x="4048682" y="1800360"/>
          <a:ext cx="2570633" cy="15423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dirty="0"/>
            <a:t>A strong desire to be treated as the other gender</a:t>
          </a:r>
          <a:endParaRPr lang="en-US" sz="1400" kern="1200" dirty="0"/>
        </a:p>
      </dsp:txBody>
      <dsp:txXfrm>
        <a:off x="4048682" y="1800360"/>
        <a:ext cx="2570633" cy="1542379"/>
      </dsp:txXfrm>
    </dsp:sp>
    <dsp:sp modelId="{77785619-F131-4402-8852-B53488C45827}">
      <dsp:nvSpPr>
        <dsp:cNvPr id="0" name=""/>
        <dsp:cNvSpPr/>
      </dsp:nvSpPr>
      <dsp:spPr>
        <a:xfrm>
          <a:off x="6876378" y="1800360"/>
          <a:ext cx="2570633" cy="15423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dirty="0"/>
            <a:t>A strong conviction that one has the typical feelings and reactions of the other gender</a:t>
          </a:r>
          <a:endParaRPr lang="en-US" sz="1400" kern="1200" dirty="0"/>
        </a:p>
      </dsp:txBody>
      <dsp:txXfrm>
        <a:off x="6876378" y="1800360"/>
        <a:ext cx="2570633" cy="15423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A923C-E9B8-494A-B477-F1DBEC5A776F}">
      <dsp:nvSpPr>
        <dsp:cNvPr id="0" name=""/>
        <dsp:cNvSpPr/>
      </dsp:nvSpPr>
      <dsp:spPr>
        <a:xfrm>
          <a:off x="898479" y="823"/>
          <a:ext cx="2174421" cy="130465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a:t>Primary care for adults and adolescents</a:t>
          </a:r>
          <a:endParaRPr lang="en-US" sz="1300" kern="1200"/>
        </a:p>
      </dsp:txBody>
      <dsp:txXfrm>
        <a:off x="898479" y="823"/>
        <a:ext cx="2174421" cy="1304652"/>
      </dsp:txXfrm>
    </dsp:sp>
    <dsp:sp modelId="{123D2D25-D79E-4F0A-9E0D-4458270BB683}">
      <dsp:nvSpPr>
        <dsp:cNvPr id="0" name=""/>
        <dsp:cNvSpPr/>
      </dsp:nvSpPr>
      <dsp:spPr>
        <a:xfrm>
          <a:off x="3290343" y="823"/>
          <a:ext cx="2174421" cy="130465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a:t>Family planning: alternative insemination, contraception counseling and administration </a:t>
          </a:r>
          <a:endParaRPr lang="en-US" sz="1300" kern="1200"/>
        </a:p>
      </dsp:txBody>
      <dsp:txXfrm>
        <a:off x="3290343" y="823"/>
        <a:ext cx="2174421" cy="1304652"/>
      </dsp:txXfrm>
    </dsp:sp>
    <dsp:sp modelId="{5F9A1DEC-5CB4-4427-A118-EDDA91911269}">
      <dsp:nvSpPr>
        <dsp:cNvPr id="0" name=""/>
        <dsp:cNvSpPr/>
      </dsp:nvSpPr>
      <dsp:spPr>
        <a:xfrm>
          <a:off x="5682207" y="823"/>
          <a:ext cx="2174421" cy="130465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a:t>Transgender care related to hormones and surgical care</a:t>
          </a:r>
          <a:endParaRPr lang="en-US" sz="1300" kern="1200"/>
        </a:p>
      </dsp:txBody>
      <dsp:txXfrm>
        <a:off x="5682207" y="823"/>
        <a:ext cx="2174421" cy="1304652"/>
      </dsp:txXfrm>
    </dsp:sp>
    <dsp:sp modelId="{993894DF-AD0C-406F-BAE7-97F4701BFB4C}">
      <dsp:nvSpPr>
        <dsp:cNvPr id="0" name=""/>
        <dsp:cNvSpPr/>
      </dsp:nvSpPr>
      <dsp:spPr>
        <a:xfrm>
          <a:off x="8074070" y="823"/>
          <a:ext cx="2174421" cy="130465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a:t>HIV and STD care</a:t>
          </a:r>
          <a:endParaRPr lang="en-US" sz="1300" kern="1200"/>
        </a:p>
      </dsp:txBody>
      <dsp:txXfrm>
        <a:off x="8074070" y="823"/>
        <a:ext cx="2174421" cy="1304652"/>
      </dsp:txXfrm>
    </dsp:sp>
    <dsp:sp modelId="{D70749E5-42E9-4A4E-B33C-8F9622D4D858}">
      <dsp:nvSpPr>
        <dsp:cNvPr id="0" name=""/>
        <dsp:cNvSpPr/>
      </dsp:nvSpPr>
      <dsp:spPr>
        <a:xfrm>
          <a:off x="898479" y="1522918"/>
          <a:ext cx="2174421" cy="130465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a:t>Internal Medicine subspecialty care: pulmonology, infectious disease • </a:t>
          </a:r>
          <a:endParaRPr lang="en-US" sz="1300" kern="1200"/>
        </a:p>
      </dsp:txBody>
      <dsp:txXfrm>
        <a:off x="898479" y="1522918"/>
        <a:ext cx="2174421" cy="1304652"/>
      </dsp:txXfrm>
    </dsp:sp>
    <dsp:sp modelId="{10A09130-D458-45C7-88AD-965AF8874C2A}">
      <dsp:nvSpPr>
        <dsp:cNvPr id="0" name=""/>
        <dsp:cNvSpPr/>
      </dsp:nvSpPr>
      <dsp:spPr>
        <a:xfrm>
          <a:off x="3290343" y="1522918"/>
          <a:ext cx="2174421" cy="130465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a:t>Other medical specialties: obstetrics, gynecology, podiatry, nutrition  </a:t>
          </a:r>
          <a:endParaRPr lang="en-US" sz="1300" kern="1200"/>
        </a:p>
      </dsp:txBody>
      <dsp:txXfrm>
        <a:off x="3290343" y="1522918"/>
        <a:ext cx="2174421" cy="1304652"/>
      </dsp:txXfrm>
    </dsp:sp>
    <dsp:sp modelId="{678C5B65-BAAE-4012-98E0-0AFEF52EA8DA}">
      <dsp:nvSpPr>
        <dsp:cNvPr id="0" name=""/>
        <dsp:cNvSpPr/>
      </dsp:nvSpPr>
      <dsp:spPr>
        <a:xfrm>
          <a:off x="5682207" y="1522918"/>
          <a:ext cx="2174421" cy="130465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Integrated behavioral health </a:t>
          </a:r>
          <a:endParaRPr lang="en-US" sz="1300" kern="1200" dirty="0"/>
        </a:p>
      </dsp:txBody>
      <dsp:txXfrm>
        <a:off x="5682207" y="1522918"/>
        <a:ext cx="2174421" cy="1304652"/>
      </dsp:txXfrm>
    </dsp:sp>
    <dsp:sp modelId="{6CD1D179-1822-43F9-A1B0-241B2144323D}">
      <dsp:nvSpPr>
        <dsp:cNvPr id="0" name=""/>
        <dsp:cNvSpPr/>
      </dsp:nvSpPr>
      <dsp:spPr>
        <a:xfrm>
          <a:off x="8074070" y="1522918"/>
          <a:ext cx="2174421" cy="130465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a:t>Diagnostic imaging: digital x-ray and mammography, bone mineral density screening </a:t>
          </a:r>
          <a:endParaRPr lang="en-US" sz="1300" kern="1200"/>
        </a:p>
      </dsp:txBody>
      <dsp:txXfrm>
        <a:off x="8074070" y="1522918"/>
        <a:ext cx="2174421" cy="1304652"/>
      </dsp:txXfrm>
    </dsp:sp>
    <dsp:sp modelId="{BA1C012A-08FD-4EB2-A65C-A060B729890A}">
      <dsp:nvSpPr>
        <dsp:cNvPr id="0" name=""/>
        <dsp:cNvSpPr/>
      </dsp:nvSpPr>
      <dsp:spPr>
        <a:xfrm>
          <a:off x="2094411" y="3045013"/>
          <a:ext cx="2174421" cy="130465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a:t>Clinical and retail pharmacy</a:t>
          </a:r>
          <a:endParaRPr lang="en-US" sz="1300" kern="1200"/>
        </a:p>
      </dsp:txBody>
      <dsp:txXfrm>
        <a:off x="2094411" y="3045013"/>
        <a:ext cx="2174421" cy="1304652"/>
      </dsp:txXfrm>
    </dsp:sp>
    <dsp:sp modelId="{3163BE8E-04FE-400E-AECC-348D22ABA2FE}">
      <dsp:nvSpPr>
        <dsp:cNvPr id="0" name=""/>
        <dsp:cNvSpPr/>
      </dsp:nvSpPr>
      <dsp:spPr>
        <a:xfrm>
          <a:off x="4486275" y="3045013"/>
          <a:ext cx="2174421" cy="130465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a:t>General dentistry </a:t>
          </a:r>
          <a:endParaRPr lang="en-US" sz="1300" kern="1200"/>
        </a:p>
      </dsp:txBody>
      <dsp:txXfrm>
        <a:off x="4486275" y="3045013"/>
        <a:ext cx="2174421" cy="1304652"/>
      </dsp:txXfrm>
    </dsp:sp>
    <dsp:sp modelId="{B1DDBE98-5EAB-4087-9624-FA1F200D69A8}">
      <dsp:nvSpPr>
        <dsp:cNvPr id="0" name=""/>
        <dsp:cNvSpPr/>
      </dsp:nvSpPr>
      <dsp:spPr>
        <a:xfrm>
          <a:off x="6878138" y="3045013"/>
          <a:ext cx="2174421" cy="130465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a:t>Optometry</a:t>
          </a:r>
          <a:endParaRPr lang="en-US" sz="1300" kern="1200"/>
        </a:p>
      </dsp:txBody>
      <dsp:txXfrm>
        <a:off x="6878138" y="3045013"/>
        <a:ext cx="2174421" cy="13046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5AAB58-32BB-4DB7-89B9-FAD0F08B770F}">
      <dsp:nvSpPr>
        <dsp:cNvPr id="0" name=""/>
        <dsp:cNvSpPr/>
      </dsp:nvSpPr>
      <dsp:spPr>
        <a:xfrm>
          <a:off x="0" y="38342"/>
          <a:ext cx="10831285" cy="6493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0" kern="1200"/>
            <a:t>Aim: suppress sex hormone secretion, determined at birth and manifested at puberty, and maintain levels of sex steroids within the normal range for the person’s affirmed gender.</a:t>
          </a:r>
          <a:endParaRPr lang="en-US" sz="1500" kern="1200"/>
        </a:p>
      </dsp:txBody>
      <dsp:txXfrm>
        <a:off x="31699" y="70041"/>
        <a:ext cx="10767887" cy="585952"/>
      </dsp:txXfrm>
    </dsp:sp>
    <dsp:sp modelId="{61126D16-C1BD-4098-AA7A-8F93E3C23445}">
      <dsp:nvSpPr>
        <dsp:cNvPr id="0" name=""/>
        <dsp:cNvSpPr/>
      </dsp:nvSpPr>
      <dsp:spPr>
        <a:xfrm>
          <a:off x="0" y="730892"/>
          <a:ext cx="10831285" cy="6493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0" kern="1200"/>
            <a:t>Hormone treatment is not recommended for pre-pubertal gender-dysphoric /gender-incongruent persons;</a:t>
          </a:r>
          <a:endParaRPr lang="en-US" sz="1500" kern="1200"/>
        </a:p>
      </dsp:txBody>
      <dsp:txXfrm>
        <a:off x="31699" y="762591"/>
        <a:ext cx="10767887" cy="585952"/>
      </dsp:txXfrm>
    </dsp:sp>
    <dsp:sp modelId="{1B697B33-CA86-48EF-8CDF-0D827025C035}">
      <dsp:nvSpPr>
        <dsp:cNvPr id="0" name=""/>
        <dsp:cNvSpPr/>
      </dsp:nvSpPr>
      <dsp:spPr>
        <a:xfrm>
          <a:off x="0" y="1423442"/>
          <a:ext cx="10831285" cy="6493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0" kern="1200"/>
            <a:t>For the care of youths during puberty and older adolescents, an expert multi-disciplinary team comprised of medical professionals and mental health professionals should manage treatment;</a:t>
          </a:r>
          <a:endParaRPr lang="en-US" sz="1500" kern="1200"/>
        </a:p>
      </dsp:txBody>
      <dsp:txXfrm>
        <a:off x="31699" y="1455141"/>
        <a:ext cx="10767887" cy="585952"/>
      </dsp:txXfrm>
    </dsp:sp>
    <dsp:sp modelId="{EE4FEB6B-3D03-4B5A-B366-CF9150ABFD4B}">
      <dsp:nvSpPr>
        <dsp:cNvPr id="0" name=""/>
        <dsp:cNvSpPr/>
      </dsp:nvSpPr>
      <dsp:spPr>
        <a:xfrm>
          <a:off x="0" y="2115993"/>
          <a:ext cx="10831285" cy="6493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kern="1200"/>
            <a:t>C</a:t>
          </a:r>
          <a:r>
            <a:rPr lang="en-US" sz="1500" b="0" i="0" kern="1200"/>
            <a:t>ounsel on options for fertility preservation prior to initiating puberty suppression in adolescents and prior to treating with hormonal therapy in both adolescents and adults</a:t>
          </a:r>
          <a:endParaRPr lang="en-US" sz="1500" kern="1200"/>
        </a:p>
      </dsp:txBody>
      <dsp:txXfrm>
        <a:off x="31699" y="2147692"/>
        <a:ext cx="10767887" cy="585952"/>
      </dsp:txXfrm>
    </dsp:sp>
    <dsp:sp modelId="{1BA58256-059E-4F5F-9124-57DA507C8100}">
      <dsp:nvSpPr>
        <dsp:cNvPr id="0" name=""/>
        <dsp:cNvSpPr/>
      </dsp:nvSpPr>
      <dsp:spPr>
        <a:xfrm>
          <a:off x="0" y="2808543"/>
          <a:ext cx="10831285" cy="6493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0" kern="1200"/>
            <a:t>Removal of gonads may be considered when high doses of sex steroids are required to suppress the body’s secretion of hormones, </a:t>
          </a:r>
          <a:endParaRPr lang="en-US" sz="1500" kern="1200"/>
        </a:p>
      </dsp:txBody>
      <dsp:txXfrm>
        <a:off x="31699" y="2840242"/>
        <a:ext cx="10767887" cy="585952"/>
      </dsp:txXfrm>
    </dsp:sp>
    <dsp:sp modelId="{EE4093DB-FF0B-4E03-8B33-27434D06A19D}">
      <dsp:nvSpPr>
        <dsp:cNvPr id="0" name=""/>
        <dsp:cNvSpPr/>
      </dsp:nvSpPr>
      <dsp:spPr>
        <a:xfrm>
          <a:off x="0" y="3501093"/>
          <a:ext cx="10831285" cy="6493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0" kern="1200"/>
            <a:t>During sex steroid treatment, clinicians should monitor, prolactin, metabolic disorders, and bone loss, as well as cancer risks in individuals who have not undergone surgical treatment</a:t>
          </a:r>
          <a:endParaRPr lang="en-US" sz="1500" kern="1200"/>
        </a:p>
      </dsp:txBody>
      <dsp:txXfrm>
        <a:off x="31699" y="3532792"/>
        <a:ext cx="10767887" cy="5859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8EF027-1014-4723-9151-0880917C046E}">
      <dsp:nvSpPr>
        <dsp:cNvPr id="0" name=""/>
        <dsp:cNvSpPr/>
      </dsp:nvSpPr>
      <dsp:spPr>
        <a:xfrm>
          <a:off x="970699" y="1751"/>
          <a:ext cx="2227098" cy="133625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i="0" kern="1200" dirty="0"/>
            <a:t>Trans Lifeline</a:t>
          </a:r>
          <a:br>
            <a:rPr lang="en-US" sz="800" b="0" i="0" kern="1200" dirty="0"/>
          </a:br>
          <a:r>
            <a:rPr lang="en-US" sz="800" b="0" i="1" kern="1200" dirty="0"/>
            <a:t>Non-profit dedicated to transgender people experiencing a crisis</a:t>
          </a:r>
          <a:br>
            <a:rPr lang="en-US" sz="800" b="0" i="0" kern="1200" dirty="0"/>
          </a:br>
          <a:r>
            <a:rPr lang="en-US" sz="800" b="0" i="0" kern="1200" dirty="0">
              <a:hlinkClick xmlns:r="http://schemas.openxmlformats.org/officeDocument/2006/relationships" r:id="rId1"/>
            </a:rPr>
            <a:t>www.translifeline.org</a:t>
          </a:r>
          <a:br>
            <a:rPr lang="en-US" sz="800" b="0" i="0" kern="1200" dirty="0"/>
          </a:br>
          <a:r>
            <a:rPr lang="en-US" sz="800" b="0" i="0" kern="1200" dirty="0"/>
            <a:t>877-565-8860</a:t>
          </a:r>
          <a:endParaRPr lang="en-US" sz="800" kern="1200" dirty="0"/>
        </a:p>
      </dsp:txBody>
      <dsp:txXfrm>
        <a:off x="970699" y="1751"/>
        <a:ext cx="2227098" cy="1336259"/>
      </dsp:txXfrm>
    </dsp:sp>
    <dsp:sp modelId="{CB688079-33FA-4354-9C2D-138A2E9F17F3}">
      <dsp:nvSpPr>
        <dsp:cNvPr id="0" name=""/>
        <dsp:cNvSpPr/>
      </dsp:nvSpPr>
      <dsp:spPr>
        <a:xfrm>
          <a:off x="3420508" y="1751"/>
          <a:ext cx="2227098" cy="133625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solidFill>
            <a:schemeClr val="bg2">
              <a:lumMod val="60000"/>
              <a:lumOff val="40000"/>
            </a:schemeClr>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i="0" kern="1200" dirty="0"/>
            <a:t>Trevor Project</a:t>
          </a:r>
          <a:br>
            <a:rPr lang="en-US" sz="800" b="0" i="0" kern="1200" dirty="0"/>
          </a:br>
          <a:r>
            <a:rPr lang="en-US" sz="800" b="0" i="1" kern="1200" dirty="0"/>
            <a:t>Live, 24/7, crisis intervention and suicide prevention for LGBTQ youth</a:t>
          </a:r>
          <a:br>
            <a:rPr lang="en-US" sz="800" b="0" i="0" kern="1200" dirty="0"/>
          </a:br>
          <a:r>
            <a:rPr lang="en-US" sz="800" b="0" i="0" kern="1200" dirty="0">
              <a:hlinkClick xmlns:r="http://schemas.openxmlformats.org/officeDocument/2006/relationships" r:id="rId2"/>
            </a:rPr>
            <a:t>www.thetrevorproject.org/</a:t>
          </a:r>
          <a:br>
            <a:rPr lang="en-US" sz="800" b="0" i="0" kern="1200" dirty="0"/>
          </a:br>
          <a:r>
            <a:rPr lang="en-US" sz="800" b="0" i="0" kern="1200" dirty="0"/>
            <a:t>866-488-7386</a:t>
          </a:r>
          <a:endParaRPr lang="en-US" sz="800" kern="1200" dirty="0"/>
        </a:p>
      </dsp:txBody>
      <dsp:txXfrm>
        <a:off x="3420508" y="1751"/>
        <a:ext cx="2227098" cy="1336259"/>
      </dsp:txXfrm>
    </dsp:sp>
    <dsp:sp modelId="{2AFE9362-C5D0-4579-83B4-04C580C40C2B}">
      <dsp:nvSpPr>
        <dsp:cNvPr id="0" name=""/>
        <dsp:cNvSpPr/>
      </dsp:nvSpPr>
      <dsp:spPr>
        <a:xfrm>
          <a:off x="5870316" y="1751"/>
          <a:ext cx="2227098" cy="133625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i="0" kern="1200" dirty="0" err="1"/>
            <a:t>TransKids</a:t>
          </a:r>
          <a:r>
            <a:rPr lang="en-US" sz="800" b="1" i="0" kern="1200" dirty="0"/>
            <a:t> Purple Rainbow</a:t>
          </a:r>
          <a:br>
            <a:rPr lang="en-US" sz="800" b="0" i="0" kern="1200" dirty="0"/>
          </a:br>
          <a:r>
            <a:rPr lang="en-US" sz="800" b="0" i="1" kern="1200" dirty="0"/>
            <a:t>Online support &amp; advocacy resource for </a:t>
          </a:r>
          <a:r>
            <a:rPr lang="en-US" sz="800" b="0" i="1" kern="1200" dirty="0" err="1"/>
            <a:t>TransKids</a:t>
          </a:r>
          <a:r>
            <a:rPr lang="en-US" sz="800" b="0" i="1" kern="1200" dirty="0"/>
            <a:t> &amp; their families</a:t>
          </a:r>
          <a:br>
            <a:rPr lang="en-US" sz="800" b="0" i="0" kern="1200" dirty="0"/>
          </a:br>
          <a:r>
            <a:rPr lang="en-US" sz="800" b="0" i="0" kern="1200" dirty="0">
              <a:hlinkClick xmlns:r="http://schemas.openxmlformats.org/officeDocument/2006/relationships" r:id="rId3"/>
            </a:rPr>
            <a:t>www.transkidspurplerainbow.org</a:t>
          </a:r>
          <a:endParaRPr lang="en-US" sz="800" kern="1200" dirty="0"/>
        </a:p>
      </dsp:txBody>
      <dsp:txXfrm>
        <a:off x="5870316" y="1751"/>
        <a:ext cx="2227098" cy="1336259"/>
      </dsp:txXfrm>
    </dsp:sp>
    <dsp:sp modelId="{4B2BE3C7-62AF-49E9-8F48-79903AD243EB}">
      <dsp:nvSpPr>
        <dsp:cNvPr id="0" name=""/>
        <dsp:cNvSpPr/>
      </dsp:nvSpPr>
      <dsp:spPr>
        <a:xfrm>
          <a:off x="8320124" y="1751"/>
          <a:ext cx="2227098" cy="133625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i="0" kern="1200" dirty="0" err="1"/>
            <a:t>TransYouth</a:t>
          </a:r>
          <a:r>
            <a:rPr lang="en-US" sz="800" b="1" i="0" kern="1200" dirty="0"/>
            <a:t> Family Allies</a:t>
          </a:r>
          <a:br>
            <a:rPr lang="en-US" sz="800" b="0" i="0" kern="1200" dirty="0"/>
          </a:br>
          <a:r>
            <a:rPr lang="en-US" sz="800" b="0" i="1" kern="1200" dirty="0"/>
            <a:t>Outreach organization to support &amp; empower </a:t>
          </a:r>
          <a:r>
            <a:rPr lang="en-US" sz="800" b="0" i="1" kern="1200" dirty="0" err="1"/>
            <a:t>transyouth</a:t>
          </a:r>
          <a:r>
            <a:rPr lang="en-US" sz="800" b="0" i="1" kern="1200" dirty="0"/>
            <a:t> &amp; their families</a:t>
          </a:r>
          <a:br>
            <a:rPr lang="en-US" sz="800" b="0" i="0" kern="1200" dirty="0"/>
          </a:br>
          <a:r>
            <a:rPr lang="en-US" sz="800" b="0" i="0" kern="1200" dirty="0">
              <a:hlinkClick xmlns:r="http://schemas.openxmlformats.org/officeDocument/2006/relationships" r:id="rId4"/>
            </a:rPr>
            <a:t>www.imatyfa.org</a:t>
          </a:r>
          <a:br>
            <a:rPr lang="en-US" sz="800" b="0" i="0" kern="1200" dirty="0"/>
          </a:br>
          <a:r>
            <a:rPr lang="en-US" sz="800" b="0" i="0" kern="1200" dirty="0"/>
            <a:t>888-462-8932</a:t>
          </a:r>
          <a:endParaRPr lang="en-US" sz="800" kern="1200" dirty="0"/>
        </a:p>
      </dsp:txBody>
      <dsp:txXfrm>
        <a:off x="8320124" y="1751"/>
        <a:ext cx="2227098" cy="1336259"/>
      </dsp:txXfrm>
    </dsp:sp>
    <dsp:sp modelId="{FA374FCA-7C71-4DDB-9390-912949A7AAC9}">
      <dsp:nvSpPr>
        <dsp:cNvPr id="0" name=""/>
        <dsp:cNvSpPr/>
      </dsp:nvSpPr>
      <dsp:spPr>
        <a:xfrm>
          <a:off x="970699" y="1560720"/>
          <a:ext cx="2227098" cy="133625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i="0" kern="1200"/>
            <a:t>Youth Talkline</a:t>
          </a:r>
          <a:br>
            <a:rPr lang="en-US" sz="800" b="1" i="0" kern="1200"/>
          </a:br>
          <a:r>
            <a:rPr lang="en-US" sz="800" b="0" i="0" kern="1200">
              <a:hlinkClick xmlns:r="http://schemas.openxmlformats.org/officeDocument/2006/relationships" r:id="rId5"/>
            </a:rPr>
            <a:t>http://www.glbthotline.org/talkline.html</a:t>
          </a:r>
          <a:br>
            <a:rPr lang="en-US" sz="800" b="1" i="0" kern="1200"/>
          </a:br>
          <a:r>
            <a:rPr lang="en-US" sz="800" b="0" i="0" kern="1200"/>
            <a:t>800-246-7743</a:t>
          </a:r>
          <a:endParaRPr lang="en-US" sz="800" kern="1200"/>
        </a:p>
      </dsp:txBody>
      <dsp:txXfrm>
        <a:off x="970699" y="1560720"/>
        <a:ext cx="2227098" cy="1336259"/>
      </dsp:txXfrm>
    </dsp:sp>
    <dsp:sp modelId="{CF8A5D58-4D71-49EB-9CE3-592018142791}">
      <dsp:nvSpPr>
        <dsp:cNvPr id="0" name=""/>
        <dsp:cNvSpPr/>
      </dsp:nvSpPr>
      <dsp:spPr>
        <a:xfrm>
          <a:off x="3420508" y="1560720"/>
          <a:ext cx="2227098" cy="133625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i="0" kern="1200"/>
            <a:t>The GLBT National Help Center</a:t>
          </a:r>
          <a:br>
            <a:rPr lang="en-US" sz="800" b="1" i="0" kern="1200"/>
          </a:br>
          <a:r>
            <a:rPr lang="en-US" sz="800" b="0" i="0" kern="1200">
              <a:hlinkClick xmlns:r="http://schemas.openxmlformats.org/officeDocument/2006/relationships" r:id="rId6"/>
            </a:rPr>
            <a:t>https://www.glbthotline.org</a:t>
          </a:r>
          <a:br>
            <a:rPr lang="en-US" sz="800" b="0" i="0" kern="1200"/>
          </a:br>
          <a:r>
            <a:rPr lang="en-US" sz="800" b="0" i="0" kern="1200"/>
            <a:t>888-843-4564</a:t>
          </a:r>
          <a:endParaRPr lang="en-US" sz="800" kern="1200"/>
        </a:p>
      </dsp:txBody>
      <dsp:txXfrm>
        <a:off x="3420508" y="1560720"/>
        <a:ext cx="2227098" cy="1336259"/>
      </dsp:txXfrm>
    </dsp:sp>
    <dsp:sp modelId="{A6C7CA88-020F-49FD-A2CB-4CC8254D9182}">
      <dsp:nvSpPr>
        <dsp:cNvPr id="0" name=""/>
        <dsp:cNvSpPr/>
      </dsp:nvSpPr>
      <dsp:spPr>
        <a:xfrm>
          <a:off x="5870316" y="1560720"/>
          <a:ext cx="2227098" cy="133625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i="0" kern="1200"/>
            <a:t>The National Suicide Prevention Lifeline</a:t>
          </a:r>
          <a:br>
            <a:rPr lang="en-US" sz="800" b="1" i="0" kern="1200"/>
          </a:br>
          <a:r>
            <a:rPr lang="en-US" sz="800" b="0" i="0" kern="1200">
              <a:hlinkClick xmlns:r="http://schemas.openxmlformats.org/officeDocument/2006/relationships" r:id="rId7"/>
            </a:rPr>
            <a:t>https://suicidepreventionlifeline.org</a:t>
          </a:r>
          <a:br>
            <a:rPr lang="en-US" sz="800" b="1" i="0" kern="1200"/>
          </a:br>
          <a:r>
            <a:rPr lang="en-US" sz="800" b="0" i="0" kern="1200"/>
            <a:t>800-273-8255</a:t>
          </a:r>
          <a:endParaRPr lang="en-US" sz="800" kern="1200"/>
        </a:p>
      </dsp:txBody>
      <dsp:txXfrm>
        <a:off x="5870316" y="1560720"/>
        <a:ext cx="2227098" cy="1336259"/>
      </dsp:txXfrm>
    </dsp:sp>
    <dsp:sp modelId="{B7CCD00A-1D7B-440A-9759-B504CBFC2B12}">
      <dsp:nvSpPr>
        <dsp:cNvPr id="0" name=""/>
        <dsp:cNvSpPr/>
      </dsp:nvSpPr>
      <dsp:spPr>
        <a:xfrm>
          <a:off x="8320124" y="1560720"/>
          <a:ext cx="2227098" cy="133625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i="0" kern="1200"/>
            <a:t>LGBTQ+ and Addiction: Causes, Resources and Treatment</a:t>
          </a:r>
          <a:br>
            <a:rPr lang="en-US" sz="800" b="0" i="0" kern="1200"/>
          </a:br>
          <a:r>
            <a:rPr lang="en-US" sz="800" b="0" i="0" kern="1200">
              <a:hlinkClick xmlns:r="http://schemas.openxmlformats.org/officeDocument/2006/relationships" r:id="rId8"/>
            </a:rPr>
            <a:t>https://www.drugrehab.com/guides/lgbtq/</a:t>
          </a:r>
          <a:br>
            <a:rPr lang="en-US" sz="800" b="0" i="0" kern="1200"/>
          </a:br>
          <a:r>
            <a:rPr lang="en-US" sz="800" b="0" i="0" kern="1200"/>
            <a:t>877-589-4784</a:t>
          </a:r>
          <a:endParaRPr lang="en-US" sz="800" kern="1200"/>
        </a:p>
      </dsp:txBody>
      <dsp:txXfrm>
        <a:off x="8320124" y="1560720"/>
        <a:ext cx="2227098" cy="1336259"/>
      </dsp:txXfrm>
    </dsp:sp>
    <dsp:sp modelId="{7598C08C-11B5-49D3-A768-22ECC9C9BE08}">
      <dsp:nvSpPr>
        <dsp:cNvPr id="0" name=""/>
        <dsp:cNvSpPr/>
      </dsp:nvSpPr>
      <dsp:spPr>
        <a:xfrm>
          <a:off x="3420508" y="3119689"/>
          <a:ext cx="2227098" cy="133625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i="0" kern="1200" dirty="0"/>
            <a:t>It Gets Better Project</a:t>
          </a:r>
          <a:br>
            <a:rPr lang="en-US" sz="800" b="0" i="0" kern="1200" dirty="0"/>
          </a:br>
          <a:r>
            <a:rPr lang="en-US" sz="800" b="0" i="0" kern="1200" dirty="0">
              <a:hlinkClick xmlns:r="http://schemas.openxmlformats.org/officeDocument/2006/relationships" r:id="rId9"/>
            </a:rPr>
            <a:t>https://itgetsbetter.org</a:t>
          </a:r>
          <a:endParaRPr lang="en-US" sz="800" kern="1200" dirty="0"/>
        </a:p>
      </dsp:txBody>
      <dsp:txXfrm>
        <a:off x="3420508" y="3119689"/>
        <a:ext cx="2227098" cy="1336259"/>
      </dsp:txXfrm>
    </dsp:sp>
    <dsp:sp modelId="{F32BA16F-13B2-4745-9119-693AC33FA6D4}">
      <dsp:nvSpPr>
        <dsp:cNvPr id="0" name=""/>
        <dsp:cNvSpPr/>
      </dsp:nvSpPr>
      <dsp:spPr>
        <a:xfrm>
          <a:off x="5870316" y="3119689"/>
          <a:ext cx="2227098" cy="133625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https://www.glaad.org/transgender/resources</a:t>
          </a:r>
          <a:endParaRPr lang="en-US" sz="800" kern="1200" dirty="0"/>
        </a:p>
      </dsp:txBody>
      <dsp:txXfrm>
        <a:off x="5870316" y="3119689"/>
        <a:ext cx="2227098" cy="133625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D9F622F8-1824-4338-8C3C-5529D3BDEF4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dirty="0"/>
          </a:p>
        </p:txBody>
      </p:sp>
      <p:sp>
        <p:nvSpPr>
          <p:cNvPr id="30723" name="Rectangle 3">
            <a:extLst>
              <a:ext uri="{FF2B5EF4-FFF2-40B4-BE49-F238E27FC236}">
                <a16:creationId xmlns:a16="http://schemas.microsoft.com/office/drawing/2014/main" id="{618DDD53-BB38-4118-BC75-9CE27D49C550}"/>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dirty="0"/>
          </a:p>
        </p:txBody>
      </p:sp>
      <p:sp>
        <p:nvSpPr>
          <p:cNvPr id="14340" name="Rectangle 4">
            <a:extLst>
              <a:ext uri="{FF2B5EF4-FFF2-40B4-BE49-F238E27FC236}">
                <a16:creationId xmlns:a16="http://schemas.microsoft.com/office/drawing/2014/main" id="{6C03B6F7-B1AE-4118-ABA2-FFEC9B8F0E9C}"/>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5">
            <a:extLst>
              <a:ext uri="{FF2B5EF4-FFF2-40B4-BE49-F238E27FC236}">
                <a16:creationId xmlns:a16="http://schemas.microsoft.com/office/drawing/2014/main" id="{646F5356-BDE8-43C1-9587-85323D02B191}"/>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a:extLst>
              <a:ext uri="{FF2B5EF4-FFF2-40B4-BE49-F238E27FC236}">
                <a16:creationId xmlns:a16="http://schemas.microsoft.com/office/drawing/2014/main" id="{89912C35-11A9-4DA7-8476-F1823F658CAA}"/>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dirty="0"/>
          </a:p>
        </p:txBody>
      </p:sp>
      <p:sp>
        <p:nvSpPr>
          <p:cNvPr id="30727" name="Rectangle 7">
            <a:extLst>
              <a:ext uri="{FF2B5EF4-FFF2-40B4-BE49-F238E27FC236}">
                <a16:creationId xmlns:a16="http://schemas.microsoft.com/office/drawing/2014/main" id="{7180ED79-CEC3-4FB9-B511-8597B20A0C10}"/>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DEB7EE2-04A2-4FB2-9625-C9C73AC4D32F}"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FA4671F7-4D2C-4B1E-AED7-24676BE8B4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7842D7-C728-4EBD-982B-B8BE79E4DBBE}" type="slidenum">
              <a:rPr lang="en-US" altLang="en-US"/>
              <a:pPr eaLnBrk="1" hangingPunct="1"/>
              <a:t>1</a:t>
            </a:fld>
            <a:endParaRPr lang="en-US" altLang="en-US" dirty="0"/>
          </a:p>
        </p:txBody>
      </p:sp>
      <p:sp>
        <p:nvSpPr>
          <p:cNvPr id="15363" name="Rectangle 2">
            <a:extLst>
              <a:ext uri="{FF2B5EF4-FFF2-40B4-BE49-F238E27FC236}">
                <a16:creationId xmlns:a16="http://schemas.microsoft.com/office/drawing/2014/main" id="{D8E83BD0-7AE4-4323-9047-FC368929C520}"/>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FDECF5EC-C5EC-4723-8F4F-A75A20018F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950814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26</a:t>
            </a:fld>
            <a:endParaRPr lang="en-US" altLang="en-US" dirty="0"/>
          </a:p>
        </p:txBody>
      </p:sp>
    </p:spTree>
    <p:extLst>
      <p:ext uri="{BB962C8B-B14F-4D97-AF65-F5344CB8AC3E}">
        <p14:creationId xmlns:p14="http://schemas.microsoft.com/office/powerpoint/2010/main" val="40952882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7964CB-E75A-4A03-88D3-6A48EF650A09}"/>
              </a:ext>
            </a:extLst>
          </p:cNvPr>
          <p:cNvSpPr>
            <a:spLocks noGrp="1"/>
          </p:cNvSpPr>
          <p:nvPr>
            <p:ph type="title" hasCustomPrompt="1"/>
          </p:nvPr>
        </p:nvSpPr>
        <p:spPr>
          <a:xfrm>
            <a:off x="5442012" y="2766219"/>
            <a:ext cx="6220101" cy="1325563"/>
          </a:xfrm>
          <a:prstGeom prst="rect">
            <a:avLst/>
          </a:prstGeom>
        </p:spPr>
        <p:txBody>
          <a:bodyPr/>
          <a:lstStyle>
            <a:lvl1pPr>
              <a:defRPr b="1"/>
            </a:lvl1pPr>
          </a:lstStyle>
          <a:p>
            <a:r>
              <a:rPr lang="en-US" dirty="0"/>
              <a:t>Insert title here</a:t>
            </a:r>
          </a:p>
        </p:txBody>
      </p:sp>
      <p:pic>
        <p:nvPicPr>
          <p:cNvPr id="6" name="Picture Placeholder 9" descr="Bright, colorful geometric pattern ">
            <a:extLst>
              <a:ext uri="{FF2B5EF4-FFF2-40B4-BE49-F238E27FC236}">
                <a16:creationId xmlns:a16="http://schemas.microsoft.com/office/drawing/2014/main" id="{47BA4775-9232-44C1-8851-04B6753110FE}"/>
              </a:ext>
            </a:extLst>
          </p:cNvPr>
          <p:cNvPicPr>
            <a:picLocks noChangeAspect="1"/>
          </p:cNvPicPr>
          <p:nvPr userDrawn="1"/>
        </p:nvPicPr>
        <p:blipFill rotWithShape="1">
          <a:blip r:embed="rId2"/>
          <a:srcRect l="24" r="24"/>
          <a:stretch/>
        </p:blipFill>
        <p:spPr>
          <a:xfrm>
            <a:off x="-9236" y="0"/>
            <a:ext cx="4749282" cy="6858000"/>
          </a:xfrm>
          <a:prstGeom prst="rect">
            <a:avLst/>
          </a:prstGeom>
        </p:spPr>
      </p:pic>
    </p:spTree>
    <p:extLst>
      <p:ext uri="{BB962C8B-B14F-4D97-AF65-F5344CB8AC3E}">
        <p14:creationId xmlns:p14="http://schemas.microsoft.com/office/powerpoint/2010/main" val="1440679267"/>
      </p:ext>
    </p:extLst>
  </p:cSld>
  <p:clrMapOvr>
    <a:masterClrMapping/>
  </p:clrMapOvr>
  <p:extLst>
    <p:ext uri="{DCECCB84-F9BA-43D5-87BE-67443E8EF086}">
      <p15:sldGuideLst xmlns:p15="http://schemas.microsoft.com/office/powerpoint/2012/main">
        <p15:guide id="1" pos="280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ft Pattern Content Orange Titl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668F4E-0433-49FD-9D92-3B60E9B0AEE6}"/>
              </a:ext>
            </a:extLst>
          </p:cNvPr>
          <p:cNvSpPr>
            <a:spLocks noGrp="1"/>
          </p:cNvSpPr>
          <p:nvPr>
            <p:ph type="title" hasCustomPrompt="1"/>
          </p:nvPr>
        </p:nvSpPr>
        <p:spPr>
          <a:xfrm>
            <a:off x="5199742" y="715961"/>
            <a:ext cx="6477000" cy="1189037"/>
          </a:xfrm>
          <a:prstGeom prst="rect">
            <a:avLst/>
          </a:prstGeom>
        </p:spPr>
        <p:txBody>
          <a:bodyPr anchor="t">
            <a:normAutofit/>
          </a:bodyPr>
          <a:lstStyle>
            <a:lvl1pPr>
              <a:spcBef>
                <a:spcPts val="1000"/>
              </a:spcBef>
              <a:defRPr sz="4000" b="1" spc="-50" baseline="0">
                <a:solidFill>
                  <a:schemeClr val="bg2"/>
                </a:solidFill>
              </a:defRPr>
            </a:lvl1pPr>
          </a:lstStyle>
          <a:p>
            <a:r>
              <a:rPr lang="en-US" dirty="0"/>
              <a:t>Insert title here</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hasCustomPrompt="1"/>
          </p:nvPr>
        </p:nvSpPr>
        <p:spPr>
          <a:xfrm>
            <a:off x="5199743" y="1905000"/>
            <a:ext cx="6477000" cy="3276600"/>
          </a:xfrm>
          <a:prstGeom prst="rect">
            <a:avLst/>
          </a:prstGeom>
        </p:spPr>
        <p:txBody>
          <a:bodyPr/>
          <a:lstStyle>
            <a:lvl1pPr marL="0" indent="0">
              <a:lnSpc>
                <a:spcPct val="100000"/>
              </a:lnSpc>
              <a:buNone/>
              <a:defRPr sz="1800" b="1">
                <a:solidFill>
                  <a:schemeClr val="bg1"/>
                </a:solidFill>
              </a:defRPr>
            </a:lvl1pPr>
            <a:lvl2pPr marL="228600" indent="-228600">
              <a:lnSpc>
                <a:spcPct val="100000"/>
              </a:lnSpc>
              <a:spcBef>
                <a:spcPts val="1000"/>
              </a:spcBef>
              <a:defRPr sz="1800">
                <a:solidFill>
                  <a:schemeClr val="bg1"/>
                </a:solidFill>
              </a:defRPr>
            </a:lvl2pPr>
          </a:lstStyle>
          <a:p>
            <a:pPr lvl="0"/>
            <a:r>
              <a:rPr lang="en-US" dirty="0"/>
              <a:t>Insert subtitle here</a:t>
            </a:r>
          </a:p>
          <a:p>
            <a:pPr lvl="1"/>
            <a:r>
              <a:rPr lang="en-US" dirty="0"/>
              <a:t>Insert content here</a:t>
            </a:r>
          </a:p>
        </p:txBody>
      </p:sp>
      <p:pic>
        <p:nvPicPr>
          <p:cNvPr id="5" name="Picture Placeholder 13" descr="Bright, colorful geometric pattern ">
            <a:extLst>
              <a:ext uri="{FF2B5EF4-FFF2-40B4-BE49-F238E27FC236}">
                <a16:creationId xmlns:a16="http://schemas.microsoft.com/office/drawing/2014/main" id="{0E92939E-CAD0-4B0D-A39F-10B9B25E144D}"/>
              </a:ext>
            </a:extLst>
          </p:cNvPr>
          <p:cNvPicPr>
            <a:picLocks noChangeAspect="1"/>
          </p:cNvPicPr>
          <p:nvPr userDrawn="1"/>
        </p:nvPicPr>
        <p:blipFill rotWithShape="1">
          <a:blip r:embed="rId2"/>
          <a:srcRect l="34" r="34"/>
          <a:stretch/>
        </p:blipFill>
        <p:spPr>
          <a:xfrm>
            <a:off x="0" y="0"/>
            <a:ext cx="4767943" cy="6858000"/>
          </a:xfrm>
          <a:prstGeom prst="rect">
            <a:avLst/>
          </a:prstGeom>
        </p:spPr>
      </p:pic>
    </p:spTree>
    <p:extLst>
      <p:ext uri="{BB962C8B-B14F-4D97-AF65-F5344CB8AC3E}">
        <p14:creationId xmlns:p14="http://schemas.microsoft.com/office/powerpoint/2010/main" val="840375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2808" userDrawn="1">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ight Patter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7E8F-5716-4A71-B64F-EC5A742B45D2}"/>
              </a:ext>
            </a:extLst>
          </p:cNvPr>
          <p:cNvSpPr>
            <a:spLocks noGrp="1"/>
          </p:cNvSpPr>
          <p:nvPr>
            <p:ph type="title" hasCustomPrompt="1"/>
          </p:nvPr>
        </p:nvSpPr>
        <p:spPr>
          <a:xfrm>
            <a:off x="762000" y="715961"/>
            <a:ext cx="6477000" cy="1189038"/>
          </a:xfrm>
          <a:prstGeom prst="rect">
            <a:avLst/>
          </a:prstGeom>
        </p:spPr>
        <p:txBody>
          <a:bodyPr anchor="t">
            <a:noAutofit/>
          </a:bodyPr>
          <a:lstStyle>
            <a:lvl1pPr>
              <a:spcBef>
                <a:spcPts val="1000"/>
              </a:spcBef>
              <a:defRPr sz="4000" b="1">
                <a:solidFill>
                  <a:schemeClr val="bg2"/>
                </a:solidFill>
              </a:defRPr>
            </a:lvl1pPr>
          </a:lstStyle>
          <a:p>
            <a:r>
              <a:rPr lang="en-US" dirty="0"/>
              <a:t>Insert title here</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hasCustomPrompt="1"/>
          </p:nvPr>
        </p:nvSpPr>
        <p:spPr>
          <a:xfrm>
            <a:off x="762000" y="1905000"/>
            <a:ext cx="6477000" cy="3276600"/>
          </a:xfrm>
          <a:prstGeom prst="rect">
            <a:avLst/>
          </a:prstGeom>
        </p:spPr>
        <p:txBody>
          <a:bodyPr/>
          <a:lstStyle>
            <a:lvl1pPr marL="0" indent="0">
              <a:lnSpc>
                <a:spcPct val="100000"/>
              </a:lnSpc>
              <a:buNone/>
              <a:defRPr sz="1800" b="1">
                <a:solidFill>
                  <a:schemeClr val="bg1"/>
                </a:solidFill>
              </a:defRPr>
            </a:lvl1pPr>
            <a:lvl2pPr marL="228600">
              <a:lnSpc>
                <a:spcPct val="100000"/>
              </a:lnSpc>
              <a:spcBef>
                <a:spcPts val="1000"/>
              </a:spcBef>
              <a:defRPr sz="1800">
                <a:solidFill>
                  <a:schemeClr val="bg1"/>
                </a:solidFill>
              </a:defRPr>
            </a:lvl2pPr>
          </a:lstStyle>
          <a:p>
            <a:pPr lvl="0"/>
            <a:r>
              <a:rPr lang="en-US" dirty="0"/>
              <a:t>Insert subtitle here</a:t>
            </a:r>
          </a:p>
          <a:p>
            <a:pPr lvl="1"/>
            <a:r>
              <a:rPr lang="en-US" dirty="0"/>
              <a:t>Insert content here</a:t>
            </a:r>
          </a:p>
        </p:txBody>
      </p:sp>
      <p:pic>
        <p:nvPicPr>
          <p:cNvPr id="6" name="Picture Placeholder 15" descr="Bright, colorful geometric pattern ">
            <a:extLst>
              <a:ext uri="{FF2B5EF4-FFF2-40B4-BE49-F238E27FC236}">
                <a16:creationId xmlns:a16="http://schemas.microsoft.com/office/drawing/2014/main" id="{D7C393D9-3916-4D61-9B6A-E1B16C079A2A}"/>
              </a:ext>
            </a:extLst>
          </p:cNvPr>
          <p:cNvPicPr>
            <a:picLocks noChangeAspect="1"/>
          </p:cNvPicPr>
          <p:nvPr userDrawn="1"/>
        </p:nvPicPr>
        <p:blipFill rotWithShape="1">
          <a:blip r:embed="rId2"/>
          <a:srcRect l="3" r="3"/>
          <a:stretch/>
        </p:blipFill>
        <p:spPr>
          <a:xfrm>
            <a:off x="7427913" y="0"/>
            <a:ext cx="4764087" cy="6858000"/>
          </a:xfrm>
          <a:prstGeom prst="rect">
            <a:avLst/>
          </a:prstGeom>
        </p:spPr>
      </p:pic>
    </p:spTree>
    <p:extLst>
      <p:ext uri="{BB962C8B-B14F-4D97-AF65-F5344CB8AC3E}">
        <p14:creationId xmlns:p14="http://schemas.microsoft.com/office/powerpoint/2010/main" val="172072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view">
    <p:bg>
      <p:bgPr>
        <a:solidFill>
          <a:schemeClr val="accent5"/>
        </a:solidFill>
        <a:effectLst/>
      </p:bgPr>
    </p:bg>
    <p:spTree>
      <p:nvGrpSpPr>
        <p:cNvPr id="1" name=""/>
        <p:cNvGrpSpPr/>
        <p:nvPr/>
      </p:nvGrpSpPr>
      <p:grpSpPr>
        <a:xfrm>
          <a:off x="0" y="0"/>
          <a:ext cx="0" cy="0"/>
          <a:chOff x="0" y="0"/>
          <a:chExt cx="0" cy="0"/>
        </a:xfrm>
      </p:grpSpPr>
      <p:pic>
        <p:nvPicPr>
          <p:cNvPr id="8" name="Picture Placeholder 9" descr="Bright, colorful geometric pattern ">
            <a:extLst>
              <a:ext uri="{FF2B5EF4-FFF2-40B4-BE49-F238E27FC236}">
                <a16:creationId xmlns:a16="http://schemas.microsoft.com/office/drawing/2014/main" id="{69F80BBC-9ED9-4167-818A-EB3FAEE372FA}"/>
              </a:ext>
            </a:extLst>
          </p:cNvPr>
          <p:cNvPicPr>
            <a:picLocks noChangeAspect="1"/>
          </p:cNvPicPr>
          <p:nvPr userDrawn="1"/>
        </p:nvPicPr>
        <p:blipFill rotWithShape="1">
          <a:blip r:embed="rId2"/>
          <a:srcRect/>
          <a:stretch/>
        </p:blipFill>
        <p:spPr>
          <a:xfrm>
            <a:off x="0" y="0"/>
            <a:ext cx="12192000" cy="6858000"/>
          </a:xfrm>
          <a:prstGeom prst="rect">
            <a:avLst/>
          </a:prstGeom>
        </p:spPr>
      </p:pic>
      <p:sp>
        <p:nvSpPr>
          <p:cNvPr id="5" name="Title 1">
            <a:extLst>
              <a:ext uri="{FF2B5EF4-FFF2-40B4-BE49-F238E27FC236}">
                <a16:creationId xmlns:a16="http://schemas.microsoft.com/office/drawing/2014/main" id="{3D9303A2-B30A-054C-B809-053B909E125F}"/>
              </a:ext>
            </a:extLst>
          </p:cNvPr>
          <p:cNvSpPr>
            <a:spLocks noGrp="1"/>
          </p:cNvSpPr>
          <p:nvPr>
            <p:ph type="title" hasCustomPrompt="1"/>
          </p:nvPr>
        </p:nvSpPr>
        <p:spPr>
          <a:xfrm>
            <a:off x="1525301" y="1995467"/>
            <a:ext cx="9141397" cy="615553"/>
          </a:xfrm>
          <a:prstGeom prst="rect">
            <a:avLst/>
          </a:prstGeo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tx1"/>
                </a:solidFill>
                <a:effectLst/>
                <a:latin typeface="+mj-lt"/>
                <a:ea typeface="+mn-ea"/>
                <a:cs typeface="Segoe UI" pitchFamily="34" charset="0"/>
              </a:defRPr>
            </a:lvl1pPr>
          </a:lstStyle>
          <a:p>
            <a:r>
              <a:rPr lang="en-US" dirty="0"/>
              <a:t>Insert title here</a:t>
            </a:r>
          </a:p>
        </p:txBody>
      </p:sp>
      <p:sp>
        <p:nvSpPr>
          <p:cNvPr id="6" name="Text Placeholder 4">
            <a:extLst>
              <a:ext uri="{FF2B5EF4-FFF2-40B4-BE49-F238E27FC236}">
                <a16:creationId xmlns:a16="http://schemas.microsoft.com/office/drawing/2014/main" id="{10F58DD1-3970-D84D-8040-EF33B0971D59}"/>
              </a:ext>
            </a:extLst>
          </p:cNvPr>
          <p:cNvSpPr>
            <a:spLocks noGrp="1"/>
          </p:cNvSpPr>
          <p:nvPr>
            <p:ph type="body" sz="quarter" idx="12" hasCustomPrompt="1"/>
          </p:nvPr>
        </p:nvSpPr>
        <p:spPr>
          <a:xfrm>
            <a:off x="2196307" y="3260705"/>
            <a:ext cx="7799387" cy="1534757"/>
          </a:xfrm>
          <a:prstGeom prst="rect">
            <a:avLst/>
          </a:prstGeom>
          <a:noFill/>
        </p:spPr>
        <p:txBody>
          <a:bodyPr wrap="square" lIns="0" tIns="0" rIns="0" bIns="0">
            <a:noAutofit/>
          </a:bodyPr>
          <a:lstStyle>
            <a:lvl1pPr marL="0" indent="0" algn="ctr">
              <a:lnSpc>
                <a:spcPct val="100000"/>
              </a:lnSpc>
              <a:spcBef>
                <a:spcPts val="0"/>
              </a:spcBef>
              <a:spcAft>
                <a:spcPts val="0"/>
              </a:spcAft>
              <a:buFont typeface="Arial" panose="020B0604020202020204" pitchFamily="34" charset="0"/>
              <a:buNone/>
              <a:defRPr lang="en-US" sz="1800" kern="1200" dirty="0">
                <a:solidFill>
                  <a:schemeClr val="tx1"/>
                </a:solidFill>
                <a:latin typeface="+mn-lt"/>
                <a:ea typeface="+mn-ea"/>
                <a:cs typeface="+mn-cs"/>
              </a:defRPr>
            </a:lvl1pPr>
          </a:lstStyle>
          <a:p>
            <a:pPr lvl="0"/>
            <a:r>
              <a:rPr lang="en-US" dirty="0"/>
              <a:t>Insert content here</a:t>
            </a:r>
          </a:p>
        </p:txBody>
      </p:sp>
    </p:spTree>
    <p:extLst>
      <p:ext uri="{BB962C8B-B14F-4D97-AF65-F5344CB8AC3E}">
        <p14:creationId xmlns:p14="http://schemas.microsoft.com/office/powerpoint/2010/main" val="3240882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3" userDrawn="1">
          <p15:clr>
            <a:srgbClr val="5ACBF0"/>
          </p15:clr>
        </p15:guide>
        <p15:guide id="4" orient="horz" pos="2488" userDrawn="1">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13624-9AD4-4B61-B3D1-7B21213507C0}"/>
              </a:ext>
            </a:extLst>
          </p:cNvPr>
          <p:cNvSpPr>
            <a:spLocks noGrp="1"/>
          </p:cNvSpPr>
          <p:nvPr>
            <p:ph type="title" hasCustomPrompt="1"/>
          </p:nvPr>
        </p:nvSpPr>
        <p:spPr>
          <a:xfrm>
            <a:off x="762000" y="715964"/>
            <a:ext cx="10591800" cy="646332"/>
          </a:xfrm>
          <a:prstGeom prst="rect">
            <a:avLst/>
          </a:prstGeom>
        </p:spPr>
        <p:txBody>
          <a:bodyPr>
            <a:noAutofit/>
          </a:bodyPr>
          <a:lstStyle>
            <a:lvl1pPr>
              <a:spcBef>
                <a:spcPts val="1000"/>
              </a:spcBef>
              <a:defRPr sz="4000" b="1">
                <a:solidFill>
                  <a:schemeClr val="accent5"/>
                </a:solidFill>
              </a:defRPr>
            </a:lvl1pPr>
          </a:lstStyle>
          <a:p>
            <a:r>
              <a:rPr lang="en-US" dirty="0"/>
              <a:t>Insert title here</a:t>
            </a:r>
          </a:p>
        </p:txBody>
      </p:sp>
      <p:sp>
        <p:nvSpPr>
          <p:cNvPr id="10" name="Text Placeholder 15">
            <a:extLst>
              <a:ext uri="{FF2B5EF4-FFF2-40B4-BE49-F238E27FC236}">
                <a16:creationId xmlns:a16="http://schemas.microsoft.com/office/drawing/2014/main" id="{780F473D-F2DF-4163-AB6E-F7327F60EC4A}"/>
              </a:ext>
            </a:extLst>
          </p:cNvPr>
          <p:cNvSpPr>
            <a:spLocks noGrp="1"/>
          </p:cNvSpPr>
          <p:nvPr>
            <p:ph type="body" sz="quarter" idx="11" hasCustomPrompt="1"/>
          </p:nvPr>
        </p:nvSpPr>
        <p:spPr>
          <a:xfrm>
            <a:off x="762000" y="1432562"/>
            <a:ext cx="10667999" cy="1158237"/>
          </a:xfrm>
          <a:prstGeom prst="rect">
            <a:avLst/>
          </a:prstGeom>
        </p:spPr>
        <p:txBody>
          <a:bodyPr/>
          <a:lstStyle>
            <a:lvl1pPr marL="0" indent="0">
              <a:lnSpc>
                <a:spcPct val="100000"/>
              </a:lnSpc>
              <a:buNone/>
              <a:defRPr sz="1800" b="0">
                <a:solidFill>
                  <a:schemeClr val="bg1"/>
                </a:solidFill>
              </a:defRPr>
            </a:lvl1pPr>
            <a:lvl2pPr marL="228600">
              <a:lnSpc>
                <a:spcPct val="100000"/>
              </a:lnSpc>
              <a:spcBef>
                <a:spcPts val="1000"/>
              </a:spcBef>
              <a:defRPr sz="1800" b="0">
                <a:solidFill>
                  <a:schemeClr val="bg1"/>
                </a:solidFill>
              </a:defRPr>
            </a:lvl2pPr>
          </a:lstStyle>
          <a:p>
            <a:pPr lvl="0"/>
            <a:r>
              <a:rPr lang="en-US" dirty="0"/>
              <a:t>Insert subtitle here</a:t>
            </a:r>
          </a:p>
          <a:p>
            <a:pPr lvl="1"/>
            <a:r>
              <a:rPr lang="en-US" dirty="0"/>
              <a:t>Insert content here</a:t>
            </a:r>
          </a:p>
        </p:txBody>
      </p:sp>
      <p:sp>
        <p:nvSpPr>
          <p:cNvPr id="11" name="Table Placeholder 10">
            <a:extLst>
              <a:ext uri="{FF2B5EF4-FFF2-40B4-BE49-F238E27FC236}">
                <a16:creationId xmlns:a16="http://schemas.microsoft.com/office/drawing/2014/main" id="{7DC18506-6205-438F-AA5C-D337F9975FC3}"/>
              </a:ext>
            </a:extLst>
          </p:cNvPr>
          <p:cNvSpPr>
            <a:spLocks noGrp="1"/>
          </p:cNvSpPr>
          <p:nvPr>
            <p:ph type="tbl" sz="quarter" idx="12" hasCustomPrompt="1"/>
          </p:nvPr>
        </p:nvSpPr>
        <p:spPr>
          <a:xfrm>
            <a:off x="757381" y="2591662"/>
            <a:ext cx="10667999" cy="2833776"/>
          </a:xfrm>
          <a:prstGeom prst="rect">
            <a:avLst/>
          </a:prstGeom>
        </p:spPr>
        <p:txBody>
          <a:bodyPr/>
          <a:lstStyle>
            <a:lvl1pPr marL="0" indent="0">
              <a:buNone/>
              <a:defRPr sz="1800" b="0"/>
            </a:lvl1pPr>
          </a:lstStyle>
          <a:p>
            <a:r>
              <a:rPr lang="en-US" dirty="0"/>
              <a:t>Insert content here</a:t>
            </a:r>
          </a:p>
        </p:txBody>
      </p:sp>
      <p:pic>
        <p:nvPicPr>
          <p:cNvPr id="7" name="Picture Placeholder 20" descr="Bright, colorful geometric pattern ">
            <a:extLst>
              <a:ext uri="{FF2B5EF4-FFF2-40B4-BE49-F238E27FC236}">
                <a16:creationId xmlns:a16="http://schemas.microsoft.com/office/drawing/2014/main" id="{EB4660F5-5357-48E0-B5C6-3DECB6CB859E}"/>
              </a:ext>
            </a:extLst>
          </p:cNvPr>
          <p:cNvPicPr>
            <a:picLocks noChangeAspect="1"/>
          </p:cNvPicPr>
          <p:nvPr userDrawn="1"/>
        </p:nvPicPr>
        <p:blipFill rotWithShape="1">
          <a:blip r:embed="rId2"/>
          <a:srcRect t="193" b="193"/>
          <a:stretch/>
        </p:blipFill>
        <p:spPr>
          <a:xfrm>
            <a:off x="0" y="5990252"/>
            <a:ext cx="12192000" cy="867748"/>
          </a:xfrm>
          <a:prstGeom prst="rect">
            <a:avLst/>
          </a:prstGeom>
        </p:spPr>
      </p:pic>
    </p:spTree>
    <p:extLst>
      <p:ext uri="{BB962C8B-B14F-4D97-AF65-F5344CB8AC3E}">
        <p14:creationId xmlns:p14="http://schemas.microsoft.com/office/powerpoint/2010/main" val="1422917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ft Pattern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668F4E-0433-49FD-9D92-3B60E9B0AEE6}"/>
              </a:ext>
            </a:extLst>
          </p:cNvPr>
          <p:cNvSpPr>
            <a:spLocks noGrp="1"/>
          </p:cNvSpPr>
          <p:nvPr>
            <p:ph type="title" hasCustomPrompt="1"/>
          </p:nvPr>
        </p:nvSpPr>
        <p:spPr>
          <a:xfrm>
            <a:off x="5199742" y="715961"/>
            <a:ext cx="6477000" cy="1189037"/>
          </a:xfrm>
          <a:prstGeom prst="rect">
            <a:avLst/>
          </a:prstGeom>
        </p:spPr>
        <p:txBody>
          <a:bodyPr anchor="t">
            <a:normAutofit/>
          </a:bodyPr>
          <a:lstStyle>
            <a:lvl1pPr>
              <a:spcBef>
                <a:spcPts val="1000"/>
              </a:spcBef>
              <a:defRPr sz="4000" b="1" spc="-50" baseline="0">
                <a:solidFill>
                  <a:schemeClr val="accent1"/>
                </a:solidFill>
              </a:defRPr>
            </a:lvl1pPr>
          </a:lstStyle>
          <a:p>
            <a:r>
              <a:rPr lang="en-US" dirty="0"/>
              <a:t>Insert title here</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hasCustomPrompt="1"/>
          </p:nvPr>
        </p:nvSpPr>
        <p:spPr>
          <a:xfrm>
            <a:off x="5199743" y="1905000"/>
            <a:ext cx="6477000" cy="3276600"/>
          </a:xfrm>
          <a:prstGeom prst="rect">
            <a:avLst/>
          </a:prstGeom>
        </p:spPr>
        <p:txBody>
          <a:bodyPr/>
          <a:lstStyle>
            <a:lvl1pPr marL="0" indent="0">
              <a:lnSpc>
                <a:spcPct val="100000"/>
              </a:lnSpc>
              <a:buNone/>
              <a:defRPr sz="1800" b="1">
                <a:solidFill>
                  <a:schemeClr val="bg1"/>
                </a:solidFill>
              </a:defRPr>
            </a:lvl1pPr>
            <a:lvl2pPr marL="228600" indent="-228600">
              <a:lnSpc>
                <a:spcPct val="100000"/>
              </a:lnSpc>
              <a:spcBef>
                <a:spcPts val="1000"/>
              </a:spcBef>
              <a:defRPr sz="1800">
                <a:solidFill>
                  <a:schemeClr val="bg1"/>
                </a:solidFill>
              </a:defRPr>
            </a:lvl2pPr>
          </a:lstStyle>
          <a:p>
            <a:pPr lvl="0"/>
            <a:r>
              <a:rPr lang="en-US" dirty="0"/>
              <a:t>Insert subtitle here</a:t>
            </a:r>
          </a:p>
          <a:p>
            <a:pPr lvl="1"/>
            <a:r>
              <a:rPr lang="en-US" dirty="0"/>
              <a:t>Insert content here</a:t>
            </a:r>
          </a:p>
        </p:txBody>
      </p:sp>
      <p:pic>
        <p:nvPicPr>
          <p:cNvPr id="6" name="Picture Placeholder 13" descr="Bright, colorful geometric pattern ">
            <a:extLst>
              <a:ext uri="{FF2B5EF4-FFF2-40B4-BE49-F238E27FC236}">
                <a16:creationId xmlns:a16="http://schemas.microsoft.com/office/drawing/2014/main" id="{2DB741D5-0593-4748-A4D3-EF1E436A1111}"/>
              </a:ext>
            </a:extLst>
          </p:cNvPr>
          <p:cNvPicPr>
            <a:picLocks noChangeAspect="1"/>
          </p:cNvPicPr>
          <p:nvPr userDrawn="1"/>
        </p:nvPicPr>
        <p:blipFill rotWithShape="1">
          <a:blip r:embed="rId2"/>
          <a:srcRect l="34" r="34"/>
          <a:stretch/>
        </p:blipFill>
        <p:spPr>
          <a:xfrm>
            <a:off x="0" y="0"/>
            <a:ext cx="4767943" cy="6858000"/>
          </a:xfrm>
          <a:prstGeom prst="rect">
            <a:avLst/>
          </a:prstGeom>
        </p:spPr>
      </p:pic>
    </p:spTree>
    <p:extLst>
      <p:ext uri="{BB962C8B-B14F-4D97-AF65-F5344CB8AC3E}">
        <p14:creationId xmlns:p14="http://schemas.microsoft.com/office/powerpoint/2010/main" val="2189876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2808" userDrawn="1">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mart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13624-9AD4-4B61-B3D1-7B21213507C0}"/>
              </a:ext>
            </a:extLst>
          </p:cNvPr>
          <p:cNvSpPr>
            <a:spLocks noGrp="1"/>
          </p:cNvSpPr>
          <p:nvPr>
            <p:ph type="title" hasCustomPrompt="1"/>
          </p:nvPr>
        </p:nvSpPr>
        <p:spPr>
          <a:xfrm>
            <a:off x="762000" y="715964"/>
            <a:ext cx="10591800" cy="646332"/>
          </a:xfrm>
          <a:prstGeom prst="rect">
            <a:avLst/>
          </a:prstGeom>
        </p:spPr>
        <p:txBody>
          <a:bodyPr>
            <a:noAutofit/>
          </a:bodyPr>
          <a:lstStyle>
            <a:lvl1pPr>
              <a:spcBef>
                <a:spcPts val="1000"/>
              </a:spcBef>
              <a:defRPr sz="4000" b="1">
                <a:solidFill>
                  <a:schemeClr val="accent6">
                    <a:lumMod val="60000"/>
                    <a:lumOff val="40000"/>
                  </a:schemeClr>
                </a:solidFill>
              </a:defRPr>
            </a:lvl1pPr>
          </a:lstStyle>
          <a:p>
            <a:r>
              <a:rPr lang="en-US" dirty="0"/>
              <a:t>Insert title here</a:t>
            </a:r>
          </a:p>
        </p:txBody>
      </p:sp>
      <p:sp>
        <p:nvSpPr>
          <p:cNvPr id="7" name="Text Placeholder 15">
            <a:extLst>
              <a:ext uri="{FF2B5EF4-FFF2-40B4-BE49-F238E27FC236}">
                <a16:creationId xmlns:a16="http://schemas.microsoft.com/office/drawing/2014/main" id="{DF03C311-DDF4-44A3-9D51-D5FDC4A8E7B5}"/>
              </a:ext>
            </a:extLst>
          </p:cNvPr>
          <p:cNvSpPr>
            <a:spLocks noGrp="1"/>
          </p:cNvSpPr>
          <p:nvPr>
            <p:ph type="body" sz="quarter" idx="11" hasCustomPrompt="1"/>
          </p:nvPr>
        </p:nvSpPr>
        <p:spPr>
          <a:xfrm>
            <a:off x="762000" y="1432562"/>
            <a:ext cx="10667999" cy="927425"/>
          </a:xfrm>
          <a:prstGeom prst="rect">
            <a:avLst/>
          </a:prstGeom>
        </p:spPr>
        <p:txBody>
          <a:bodyPr/>
          <a:lstStyle>
            <a:lvl1pPr marL="0" indent="0">
              <a:lnSpc>
                <a:spcPct val="100000"/>
              </a:lnSpc>
              <a:buNone/>
              <a:defRPr sz="1800" b="0">
                <a:solidFill>
                  <a:schemeClr val="bg1"/>
                </a:solidFill>
              </a:defRPr>
            </a:lvl1pPr>
            <a:lvl2pPr marL="228600">
              <a:lnSpc>
                <a:spcPct val="100000"/>
              </a:lnSpc>
              <a:spcBef>
                <a:spcPts val="1000"/>
              </a:spcBef>
              <a:defRPr sz="1800" b="0">
                <a:solidFill>
                  <a:schemeClr val="bg1"/>
                </a:solidFill>
              </a:defRPr>
            </a:lvl2pPr>
          </a:lstStyle>
          <a:p>
            <a:pPr lvl="0"/>
            <a:r>
              <a:rPr lang="en-US" dirty="0"/>
              <a:t>Insert subtitle here</a:t>
            </a:r>
          </a:p>
          <a:p>
            <a:pPr lvl="1"/>
            <a:r>
              <a:rPr lang="en-US" dirty="0"/>
              <a:t>Insert content here</a:t>
            </a:r>
          </a:p>
        </p:txBody>
      </p:sp>
      <p:sp>
        <p:nvSpPr>
          <p:cNvPr id="8" name="SmartArt Placeholder 7">
            <a:extLst>
              <a:ext uri="{FF2B5EF4-FFF2-40B4-BE49-F238E27FC236}">
                <a16:creationId xmlns:a16="http://schemas.microsoft.com/office/drawing/2014/main" id="{9FD563C5-3DFB-47DD-8A9E-30D8084590F6}"/>
              </a:ext>
            </a:extLst>
          </p:cNvPr>
          <p:cNvSpPr>
            <a:spLocks noGrp="1"/>
          </p:cNvSpPr>
          <p:nvPr>
            <p:ph type="dgm" sz="quarter" idx="14" hasCustomPrompt="1"/>
          </p:nvPr>
        </p:nvSpPr>
        <p:spPr>
          <a:xfrm>
            <a:off x="762001" y="2369129"/>
            <a:ext cx="10667998" cy="3343657"/>
          </a:xfrm>
          <a:prstGeom prst="rect">
            <a:avLst/>
          </a:prstGeom>
        </p:spPr>
        <p:txBody>
          <a:bodyPr/>
          <a:lstStyle>
            <a:lvl1pPr marL="0" indent="0">
              <a:buNone/>
              <a:defRPr sz="1800" b="0"/>
            </a:lvl1pPr>
          </a:lstStyle>
          <a:p>
            <a:r>
              <a:rPr lang="en-US" dirty="0"/>
              <a:t>Insert Content here</a:t>
            </a:r>
          </a:p>
        </p:txBody>
      </p:sp>
      <p:pic>
        <p:nvPicPr>
          <p:cNvPr id="9" name="Picture Placeholder 11" descr="Bright, colorful geometric pattern ">
            <a:extLst>
              <a:ext uri="{FF2B5EF4-FFF2-40B4-BE49-F238E27FC236}">
                <a16:creationId xmlns:a16="http://schemas.microsoft.com/office/drawing/2014/main" id="{1DB66C56-FBAE-47D3-9818-61368D74DAE8}"/>
              </a:ext>
            </a:extLst>
          </p:cNvPr>
          <p:cNvPicPr>
            <a:picLocks noChangeAspect="1"/>
          </p:cNvPicPr>
          <p:nvPr userDrawn="1"/>
        </p:nvPicPr>
        <p:blipFill>
          <a:blip r:embed="rId2"/>
          <a:srcRect t="390" b="390"/>
          <a:stretch>
            <a:fillRect/>
          </a:stretch>
        </p:blipFill>
        <p:spPr>
          <a:xfrm>
            <a:off x="0" y="5999582"/>
            <a:ext cx="12192000" cy="858417"/>
          </a:xfrm>
          <a:prstGeom prst="rect">
            <a:avLst/>
          </a:prstGeom>
        </p:spPr>
      </p:pic>
    </p:spTree>
    <p:extLst>
      <p:ext uri="{BB962C8B-B14F-4D97-AF65-F5344CB8AC3E}">
        <p14:creationId xmlns:p14="http://schemas.microsoft.com/office/powerpoint/2010/main" val="4294626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Photo Content">
    <p:spTree>
      <p:nvGrpSpPr>
        <p:cNvPr id="1" name=""/>
        <p:cNvGrpSpPr/>
        <p:nvPr/>
      </p:nvGrpSpPr>
      <p:grpSpPr>
        <a:xfrm>
          <a:off x="0" y="0"/>
          <a:ext cx="0" cy="0"/>
          <a:chOff x="0" y="0"/>
          <a:chExt cx="0" cy="0"/>
        </a:xfrm>
      </p:grpSpPr>
      <p:sp>
        <p:nvSpPr>
          <p:cNvPr id="10" name="Title 2">
            <a:extLst>
              <a:ext uri="{FF2B5EF4-FFF2-40B4-BE49-F238E27FC236}">
                <a16:creationId xmlns:a16="http://schemas.microsoft.com/office/drawing/2014/main" id="{3F45076F-4240-4B40-8CE4-637DD751A68B}"/>
              </a:ext>
            </a:extLst>
          </p:cNvPr>
          <p:cNvSpPr>
            <a:spLocks noGrp="1"/>
          </p:cNvSpPr>
          <p:nvPr>
            <p:ph type="title" hasCustomPrompt="1"/>
          </p:nvPr>
        </p:nvSpPr>
        <p:spPr>
          <a:xfrm>
            <a:off x="762000" y="715963"/>
            <a:ext cx="5334000" cy="1189038"/>
          </a:xfrm>
          <a:prstGeom prst="rect">
            <a:avLst/>
          </a:prstGeom>
        </p:spPr>
        <p:txBody>
          <a:bodyPr anchor="t">
            <a:normAutofit/>
          </a:bodyPr>
          <a:lstStyle>
            <a:lvl1pPr>
              <a:spcBef>
                <a:spcPts val="1000"/>
              </a:spcBef>
              <a:defRPr sz="4000" b="1">
                <a:solidFill>
                  <a:schemeClr val="accent4"/>
                </a:solidFill>
              </a:defRPr>
            </a:lvl1pPr>
          </a:lstStyle>
          <a:p>
            <a:r>
              <a:rPr lang="en-US" dirty="0"/>
              <a:t>Insert title here</a:t>
            </a:r>
          </a:p>
        </p:txBody>
      </p:sp>
      <p:sp>
        <p:nvSpPr>
          <p:cNvPr id="16" name="Text Placeholder 15">
            <a:extLst>
              <a:ext uri="{FF2B5EF4-FFF2-40B4-BE49-F238E27FC236}">
                <a16:creationId xmlns:a16="http://schemas.microsoft.com/office/drawing/2014/main" id="{8498B63D-F60C-4A9D-8D3E-0C7CD748FEDE}"/>
              </a:ext>
            </a:extLst>
          </p:cNvPr>
          <p:cNvSpPr>
            <a:spLocks noGrp="1"/>
          </p:cNvSpPr>
          <p:nvPr>
            <p:ph type="body" sz="quarter" idx="11" hasCustomPrompt="1"/>
          </p:nvPr>
        </p:nvSpPr>
        <p:spPr>
          <a:xfrm>
            <a:off x="762000" y="1905000"/>
            <a:ext cx="5334000" cy="3276600"/>
          </a:xfrm>
          <a:prstGeom prst="rect">
            <a:avLst/>
          </a:prstGeom>
        </p:spPr>
        <p:txBody>
          <a:bodyPr/>
          <a:lstStyle>
            <a:lvl1pPr marL="0" indent="0">
              <a:lnSpc>
                <a:spcPct val="100000"/>
              </a:lnSpc>
              <a:buNone/>
              <a:defRPr sz="1800" b="1"/>
            </a:lvl1pPr>
            <a:lvl2pPr marL="228600">
              <a:lnSpc>
                <a:spcPct val="100000"/>
              </a:lnSpc>
              <a:spcBef>
                <a:spcPts val="1000"/>
              </a:spcBef>
              <a:defRPr sz="1800"/>
            </a:lvl2pPr>
          </a:lstStyle>
          <a:p>
            <a:pPr lvl="0"/>
            <a:r>
              <a:rPr lang="en-US" dirty="0"/>
              <a:t>Insert subtitle here</a:t>
            </a:r>
          </a:p>
          <a:p>
            <a:pPr lvl="1"/>
            <a:r>
              <a:rPr lang="en-US" dirty="0"/>
              <a:t>Insert content here</a:t>
            </a:r>
          </a:p>
        </p:txBody>
      </p:sp>
      <p:sp>
        <p:nvSpPr>
          <p:cNvPr id="9" name="Picture Placeholder 13">
            <a:extLst>
              <a:ext uri="{FF2B5EF4-FFF2-40B4-BE49-F238E27FC236}">
                <a16:creationId xmlns:a16="http://schemas.microsoft.com/office/drawing/2014/main" id="{827A95C0-AE8D-46E1-9EF9-64504CBEF99E}"/>
              </a:ext>
            </a:extLst>
          </p:cNvPr>
          <p:cNvSpPr>
            <a:spLocks noGrp="1"/>
          </p:cNvSpPr>
          <p:nvPr>
            <p:ph type="pic" sz="quarter" idx="14"/>
          </p:nvPr>
        </p:nvSpPr>
        <p:spPr>
          <a:xfrm>
            <a:off x="6858000" y="715963"/>
            <a:ext cx="4572000" cy="2362200"/>
          </a:xfrm>
          <a:prstGeom prst="rect">
            <a:avLst/>
          </a:prstGeom>
          <a:solidFill>
            <a:schemeClr val="tx2"/>
          </a:solidFill>
        </p:spPr>
        <p:txBody>
          <a:bodyPr>
            <a:normAutofit/>
          </a:bodyPr>
          <a:lstStyle>
            <a:lvl1pPr algn="ctr">
              <a:buNone/>
              <a:defRPr sz="1600"/>
            </a:lvl1pPr>
          </a:lstStyle>
          <a:p>
            <a:r>
              <a:rPr lang="en-US"/>
              <a:t>Click icon to add picture</a:t>
            </a:r>
            <a:endParaRPr lang="en-US" dirty="0"/>
          </a:p>
        </p:txBody>
      </p:sp>
      <p:sp>
        <p:nvSpPr>
          <p:cNvPr id="8" name="Picture Placeholder 13">
            <a:extLst>
              <a:ext uri="{FF2B5EF4-FFF2-40B4-BE49-F238E27FC236}">
                <a16:creationId xmlns:a16="http://schemas.microsoft.com/office/drawing/2014/main" id="{89E410BA-B0FE-4F0E-8BE5-D33CC016635B}"/>
              </a:ext>
            </a:extLst>
          </p:cNvPr>
          <p:cNvSpPr>
            <a:spLocks noGrp="1"/>
          </p:cNvSpPr>
          <p:nvPr>
            <p:ph type="pic" sz="quarter" idx="13"/>
          </p:nvPr>
        </p:nvSpPr>
        <p:spPr>
          <a:xfrm>
            <a:off x="6858000" y="3305541"/>
            <a:ext cx="4572000" cy="2362200"/>
          </a:xfrm>
          <a:prstGeom prst="rect">
            <a:avLst/>
          </a:prstGeom>
          <a:solidFill>
            <a:schemeClr val="tx2"/>
          </a:solidFill>
        </p:spPr>
        <p:txBody>
          <a:bodyPr>
            <a:normAutofit/>
          </a:bodyPr>
          <a:lstStyle>
            <a:lvl1pPr algn="ctr">
              <a:buNone/>
              <a:defRPr sz="1600"/>
            </a:lvl1pPr>
          </a:lstStyle>
          <a:p>
            <a:r>
              <a:rPr lang="en-US"/>
              <a:t>Click icon to add picture</a:t>
            </a:r>
            <a:endParaRPr lang="en-US" dirty="0"/>
          </a:p>
        </p:txBody>
      </p:sp>
      <p:pic>
        <p:nvPicPr>
          <p:cNvPr id="12" name="Picture Placeholder 19" descr="Bright, colorful geometric pattern ">
            <a:extLst>
              <a:ext uri="{FF2B5EF4-FFF2-40B4-BE49-F238E27FC236}">
                <a16:creationId xmlns:a16="http://schemas.microsoft.com/office/drawing/2014/main" id="{C93F15CF-2105-4C28-85E9-BBA03833263D}"/>
              </a:ext>
            </a:extLst>
          </p:cNvPr>
          <p:cNvPicPr>
            <a:picLocks noChangeAspect="1"/>
          </p:cNvPicPr>
          <p:nvPr userDrawn="1"/>
        </p:nvPicPr>
        <p:blipFill rotWithShape="1">
          <a:blip r:embed="rId2"/>
          <a:srcRect t="436" b="436"/>
          <a:stretch/>
        </p:blipFill>
        <p:spPr>
          <a:xfrm>
            <a:off x="0" y="5980922"/>
            <a:ext cx="12192000" cy="877078"/>
          </a:xfrm>
          <a:prstGeom prst="rect">
            <a:avLst/>
          </a:prstGeom>
        </p:spPr>
      </p:pic>
    </p:spTree>
    <p:extLst>
      <p:ext uri="{BB962C8B-B14F-4D97-AF65-F5344CB8AC3E}">
        <p14:creationId xmlns:p14="http://schemas.microsoft.com/office/powerpoint/2010/main" val="1586680172"/>
      </p:ext>
    </p:extLst>
  </p:cSld>
  <p:clrMapOvr>
    <a:masterClrMapping/>
  </p:clrMapOvr>
  <p:extLst>
    <p:ext uri="{DCECCB84-F9BA-43D5-87BE-67443E8EF086}">
      <p15:sldGuideLst xmlns:p15="http://schemas.microsoft.com/office/powerpoint/2012/main">
        <p15:guide id="1" orient="horz" pos="3672"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ight Pattern Content Blu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7E8F-5716-4A71-B64F-EC5A742B45D2}"/>
              </a:ext>
            </a:extLst>
          </p:cNvPr>
          <p:cNvSpPr>
            <a:spLocks noGrp="1"/>
          </p:cNvSpPr>
          <p:nvPr>
            <p:ph type="title" hasCustomPrompt="1"/>
          </p:nvPr>
        </p:nvSpPr>
        <p:spPr>
          <a:xfrm>
            <a:off x="762000" y="715961"/>
            <a:ext cx="6477000" cy="1189038"/>
          </a:xfrm>
          <a:prstGeom prst="rect">
            <a:avLst/>
          </a:prstGeom>
        </p:spPr>
        <p:txBody>
          <a:bodyPr anchor="t">
            <a:noAutofit/>
          </a:bodyPr>
          <a:lstStyle>
            <a:lvl1pPr>
              <a:spcBef>
                <a:spcPts val="1000"/>
              </a:spcBef>
              <a:defRPr sz="4000" b="1">
                <a:solidFill>
                  <a:schemeClr val="accent5"/>
                </a:solidFill>
              </a:defRPr>
            </a:lvl1pPr>
          </a:lstStyle>
          <a:p>
            <a:r>
              <a:rPr lang="en-US" dirty="0"/>
              <a:t>Insert title here</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hasCustomPrompt="1"/>
          </p:nvPr>
        </p:nvSpPr>
        <p:spPr>
          <a:xfrm>
            <a:off x="762000" y="1905000"/>
            <a:ext cx="6477000" cy="3276600"/>
          </a:xfrm>
          <a:prstGeom prst="rect">
            <a:avLst/>
          </a:prstGeom>
        </p:spPr>
        <p:txBody>
          <a:bodyPr/>
          <a:lstStyle>
            <a:lvl1pPr marL="0" indent="0">
              <a:lnSpc>
                <a:spcPct val="100000"/>
              </a:lnSpc>
              <a:buNone/>
              <a:defRPr sz="1800" b="1">
                <a:solidFill>
                  <a:schemeClr val="bg1"/>
                </a:solidFill>
              </a:defRPr>
            </a:lvl1pPr>
            <a:lvl2pPr marL="228600">
              <a:lnSpc>
                <a:spcPct val="100000"/>
              </a:lnSpc>
              <a:spcBef>
                <a:spcPts val="1000"/>
              </a:spcBef>
              <a:defRPr sz="1800">
                <a:solidFill>
                  <a:schemeClr val="bg1"/>
                </a:solidFill>
              </a:defRPr>
            </a:lvl2pPr>
          </a:lstStyle>
          <a:p>
            <a:pPr lvl="0"/>
            <a:r>
              <a:rPr lang="en-US" dirty="0"/>
              <a:t>Insert subtitle here</a:t>
            </a:r>
          </a:p>
          <a:p>
            <a:pPr lvl="1"/>
            <a:r>
              <a:rPr lang="en-US" dirty="0"/>
              <a:t>Insert content here</a:t>
            </a:r>
          </a:p>
        </p:txBody>
      </p:sp>
      <p:pic>
        <p:nvPicPr>
          <p:cNvPr id="5" name="Picture Placeholder 15" descr="Bright, colorful geometric pattern ">
            <a:extLst>
              <a:ext uri="{FF2B5EF4-FFF2-40B4-BE49-F238E27FC236}">
                <a16:creationId xmlns:a16="http://schemas.microsoft.com/office/drawing/2014/main" id="{9E2B3BF6-B5D6-4D6F-84C6-0EE24AC7C14A}"/>
              </a:ext>
            </a:extLst>
          </p:cNvPr>
          <p:cNvPicPr>
            <a:picLocks noChangeAspect="1"/>
          </p:cNvPicPr>
          <p:nvPr userDrawn="1"/>
        </p:nvPicPr>
        <p:blipFill rotWithShape="1">
          <a:blip r:embed="rId2"/>
          <a:srcRect l="3" r="3"/>
          <a:stretch/>
        </p:blipFill>
        <p:spPr>
          <a:xfrm>
            <a:off x="7427166" y="0"/>
            <a:ext cx="4764834" cy="6858000"/>
          </a:xfrm>
          <a:prstGeom prst="rect">
            <a:avLst/>
          </a:prstGeom>
        </p:spPr>
      </p:pic>
    </p:spTree>
    <p:extLst>
      <p:ext uri="{BB962C8B-B14F-4D97-AF65-F5344CB8AC3E}">
        <p14:creationId xmlns:p14="http://schemas.microsoft.com/office/powerpoint/2010/main" val="3951428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7724906-4405-47F4-B533-7291B003B0A2}"/>
              </a:ext>
            </a:extLst>
          </p:cNvPr>
          <p:cNvSpPr>
            <a:spLocks noGrp="1"/>
          </p:cNvSpPr>
          <p:nvPr>
            <p:ph type="title" hasCustomPrompt="1"/>
          </p:nvPr>
        </p:nvSpPr>
        <p:spPr>
          <a:xfrm>
            <a:off x="1525301" y="1995467"/>
            <a:ext cx="9141397" cy="615553"/>
          </a:xfrm>
          <a:prstGeom prst="rect">
            <a:avLst/>
          </a:prstGeo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bg1"/>
                </a:solidFill>
                <a:effectLst/>
                <a:latin typeface="+mj-lt"/>
                <a:ea typeface="+mn-ea"/>
                <a:cs typeface="Segoe UI" pitchFamily="34" charset="0"/>
              </a:defRPr>
            </a:lvl1pPr>
          </a:lstStyle>
          <a:p>
            <a:r>
              <a:rPr lang="en-US" dirty="0"/>
              <a:t>Insert title here</a:t>
            </a:r>
          </a:p>
        </p:txBody>
      </p:sp>
      <p:sp>
        <p:nvSpPr>
          <p:cNvPr id="14" name="Text Placeholder 4">
            <a:extLst>
              <a:ext uri="{FF2B5EF4-FFF2-40B4-BE49-F238E27FC236}">
                <a16:creationId xmlns:a16="http://schemas.microsoft.com/office/drawing/2014/main" id="{1EEF53A4-35A6-4E43-B220-67DA381C5910}"/>
              </a:ext>
            </a:extLst>
          </p:cNvPr>
          <p:cNvSpPr>
            <a:spLocks noGrp="1"/>
          </p:cNvSpPr>
          <p:nvPr>
            <p:ph type="body" sz="quarter" idx="12" hasCustomPrompt="1"/>
          </p:nvPr>
        </p:nvSpPr>
        <p:spPr>
          <a:xfrm>
            <a:off x="2196307" y="3260705"/>
            <a:ext cx="7799387" cy="1534757"/>
          </a:xfrm>
          <a:prstGeom prst="rect">
            <a:avLst/>
          </a:prstGeom>
          <a:noFill/>
        </p:spPr>
        <p:txBody>
          <a:bodyPr wrap="square" lIns="0" tIns="0" rIns="0" bIns="0">
            <a:noAutofit/>
          </a:bodyPr>
          <a:lstStyle>
            <a:lvl1pPr marL="0" indent="0" algn="ctr">
              <a:lnSpc>
                <a:spcPct val="100000"/>
              </a:lnSpc>
              <a:spcBef>
                <a:spcPts val="0"/>
              </a:spcBef>
              <a:spcAft>
                <a:spcPts val="0"/>
              </a:spcAft>
              <a:buFont typeface="Arial" panose="020B0604020202020204" pitchFamily="34" charset="0"/>
              <a:buNone/>
              <a:defRPr lang="en-US" sz="1800" kern="1200" dirty="0">
                <a:solidFill>
                  <a:schemeClr val="bg1"/>
                </a:solidFill>
                <a:latin typeface="+mn-lt"/>
                <a:ea typeface="+mn-ea"/>
                <a:cs typeface="+mn-cs"/>
              </a:defRPr>
            </a:lvl1pPr>
          </a:lstStyle>
          <a:p>
            <a:pPr lvl="0"/>
            <a:r>
              <a:rPr lang="en-US" dirty="0"/>
              <a:t>Insert content here</a:t>
            </a:r>
          </a:p>
        </p:txBody>
      </p:sp>
      <p:pic>
        <p:nvPicPr>
          <p:cNvPr id="6" name="Picture Placeholder 17" descr="Bright, colorful geometric pattern ">
            <a:extLst>
              <a:ext uri="{FF2B5EF4-FFF2-40B4-BE49-F238E27FC236}">
                <a16:creationId xmlns:a16="http://schemas.microsoft.com/office/drawing/2014/main" id="{9F278CC9-9968-40F5-B18F-B1D45BE36A49}"/>
              </a:ext>
            </a:extLst>
          </p:cNvPr>
          <p:cNvPicPr>
            <a:picLocks noChangeAspect="1"/>
          </p:cNvPicPr>
          <p:nvPr userDrawn="1"/>
        </p:nvPicPr>
        <p:blipFill rotWithShape="1">
          <a:blip r:embed="rId2"/>
          <a:srcRect t="390" b="390"/>
          <a:stretch/>
        </p:blipFill>
        <p:spPr>
          <a:xfrm>
            <a:off x="0" y="5999582"/>
            <a:ext cx="12192000" cy="858417"/>
          </a:xfrm>
          <a:prstGeom prst="rect">
            <a:avLst/>
          </a:prstGeom>
        </p:spPr>
      </p:pic>
    </p:spTree>
    <p:extLst>
      <p:ext uri="{BB962C8B-B14F-4D97-AF65-F5344CB8AC3E}">
        <p14:creationId xmlns:p14="http://schemas.microsoft.com/office/powerpoint/2010/main" val="495523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9690444"/>
      </p:ext>
    </p:extLst>
  </p:cSld>
  <p:clrMap bg1="dk1" tx1="lt1" bg2="dk2" tx2="lt2" accent1="accent1" accent2="accent2" accent3="accent3" accent4="accent4" accent5="accent5" accent6="accent6" hlink="hlink" folHlink="folHlink"/>
  <p:sldLayoutIdLst>
    <p:sldLayoutId id="2147483689" r:id="rId1"/>
    <p:sldLayoutId id="2147483699" r:id="rId2"/>
    <p:sldLayoutId id="2147483700" r:id="rId3"/>
    <p:sldLayoutId id="2147483691" r:id="rId4"/>
    <p:sldLayoutId id="2147483701" r:id="rId5"/>
    <p:sldLayoutId id="2147483706" r:id="rId6"/>
    <p:sldLayoutId id="2147483702" r:id="rId7"/>
    <p:sldLayoutId id="2147483704" r:id="rId8"/>
    <p:sldLayoutId id="2147483690" r:id="rId9"/>
    <p:sldLayoutId id="2147483708" r:id="rId10"/>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2" Type="http://schemas.openxmlformats.org/officeDocument/2006/relationships/hyperlink" Target="https://doi.org/10.1210/jc.2017-01658"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hyperlink" Target="https://doi.org/10.1210/jc.2017-01658" TargetMode="Externa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2" Type="http://schemas.openxmlformats.org/officeDocument/2006/relationships/hyperlink" Target="https://doi.org/10.1210/jc.2017-01658" TargetMode="Externa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hyperlink" Target="https://doi.org/10.1210/jc.2017-01658"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3" Type="http://schemas.openxmlformats.org/officeDocument/2006/relationships/hyperlink" Target="https://www.cdc.gov/hiv/clinicians/transforming-health/health-care-providers/affirmative-care.html" TargetMode="External"/><Relationship Id="rId2" Type="http://schemas.openxmlformats.org/officeDocument/2006/relationships/hyperlink" Target="https://www.aafp.org/membership/welcome-center/involve/connect/constituencies-forums/lgbt/transgender.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hyperlink" Target="https://www.liebertpub.com/doi/abs/10.1089/lgbt.2015.0111?journalCode=lgbt" TargetMode="External"/><Relationship Id="rId2" Type="http://schemas.openxmlformats.org/officeDocument/2006/relationships/hyperlink" Target="https://www.tandfonline.com/doi/abs/10.1080/15532739.2011.700873" TargetMode="External"/><Relationship Id="rId1" Type="http://schemas.openxmlformats.org/officeDocument/2006/relationships/slideLayout" Target="../slideLayouts/slideLayout6.xml"/><Relationship Id="rId5" Type="http://schemas.openxmlformats.org/officeDocument/2006/relationships/hyperlink" Target="https://doi.org/10.1210/jc.2017-01658" TargetMode="External"/><Relationship Id="rId4" Type="http://schemas.openxmlformats.org/officeDocument/2006/relationships/hyperlink" Target="http://www.ustranssurvey.org/report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D2DB031-9003-4F74-A88F-FE2A2ABABC72}"/>
              </a:ext>
            </a:extLst>
          </p:cNvPr>
          <p:cNvSpPr>
            <a:spLocks noGrp="1" noChangeArrowheads="1"/>
          </p:cNvSpPr>
          <p:nvPr>
            <p:ph type="title"/>
          </p:nvPr>
        </p:nvSpPr>
        <p:spPr>
          <a:xfrm>
            <a:off x="5442012" y="445771"/>
            <a:ext cx="6220101" cy="6183630"/>
          </a:xfrm>
        </p:spPr>
        <p:txBody>
          <a:bodyPr anchor="ctr">
            <a:noAutofit/>
          </a:bodyPr>
          <a:lstStyle/>
          <a:p>
            <a:r>
              <a:rPr lang="en-US" sz="6000" dirty="0">
                <a:effectLst/>
                <a:latin typeface="Times New Roman" panose="02020603050405020304" pitchFamily="18" charset="0"/>
                <a:ea typeface="Calibri" panose="020F0502020204030204" pitchFamily="34" charset="0"/>
              </a:rPr>
              <a:t>Meeting the Unique Care Needs of Transgender Youth </a:t>
            </a:r>
            <a:br>
              <a:rPr lang="en-PH" dirty="0"/>
            </a:br>
            <a:br>
              <a:rPr lang="en-PH" dirty="0"/>
            </a:br>
            <a:r>
              <a:rPr lang="en-PH" sz="2000" dirty="0"/>
              <a:t>Erica S. Ramey, DNP, PMHNP</a:t>
            </a:r>
            <a:br>
              <a:rPr lang="en-PH" sz="2000" dirty="0"/>
            </a:br>
            <a:r>
              <a:rPr lang="en-PH" sz="2000" dirty="0"/>
              <a:t>University of Alabama at Birmingham </a:t>
            </a:r>
          </a:p>
        </p:txBody>
      </p:sp>
    </p:spTree>
    <p:extLst>
      <p:ext uri="{BB962C8B-B14F-4D97-AF65-F5344CB8AC3E}">
        <p14:creationId xmlns:p14="http://schemas.microsoft.com/office/powerpoint/2010/main" val="1543265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9E38B3-4686-8247-9625-49018D29F408}"/>
              </a:ext>
            </a:extLst>
          </p:cNvPr>
          <p:cNvSpPr>
            <a:spLocks noGrp="1"/>
          </p:cNvSpPr>
          <p:nvPr>
            <p:ph type="title"/>
          </p:nvPr>
        </p:nvSpPr>
        <p:spPr/>
        <p:txBody>
          <a:bodyPr/>
          <a:lstStyle/>
          <a:p>
            <a:r>
              <a:rPr lang="en-US" dirty="0"/>
              <a:t>Clinical Practice Guidelines </a:t>
            </a:r>
          </a:p>
        </p:txBody>
      </p:sp>
    </p:spTree>
    <p:extLst>
      <p:ext uri="{BB962C8B-B14F-4D97-AF65-F5344CB8AC3E}">
        <p14:creationId xmlns:p14="http://schemas.microsoft.com/office/powerpoint/2010/main" val="4244761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38823-6B08-4F05-8356-D48ED76D3F2C}"/>
              </a:ext>
            </a:extLst>
          </p:cNvPr>
          <p:cNvSpPr>
            <a:spLocks noGrp="1"/>
          </p:cNvSpPr>
          <p:nvPr>
            <p:ph type="title"/>
          </p:nvPr>
        </p:nvSpPr>
        <p:spPr>
          <a:xfrm>
            <a:off x="762000" y="715964"/>
            <a:ext cx="10591800" cy="646332"/>
          </a:xfrm>
        </p:spPr>
        <p:txBody>
          <a:bodyPr>
            <a:normAutofit/>
          </a:bodyPr>
          <a:lstStyle/>
          <a:p>
            <a:r>
              <a:rPr lang="en-US" dirty="0"/>
              <a:t>Multidisciplinary Team </a:t>
            </a:r>
          </a:p>
        </p:txBody>
      </p:sp>
      <p:graphicFrame>
        <p:nvGraphicFramePr>
          <p:cNvPr id="5" name="Text Placeholder 2">
            <a:extLst>
              <a:ext uri="{FF2B5EF4-FFF2-40B4-BE49-F238E27FC236}">
                <a16:creationId xmlns:a16="http://schemas.microsoft.com/office/drawing/2014/main" id="{D880A11D-298E-4C86-8B8E-8BEC3F2BCEC6}"/>
              </a:ext>
            </a:extLst>
          </p:cNvPr>
          <p:cNvGraphicFramePr/>
          <p:nvPr>
            <p:extLst>
              <p:ext uri="{D42A27DB-BD31-4B8C-83A1-F6EECF244321}">
                <p14:modId xmlns:p14="http://schemas.microsoft.com/office/powerpoint/2010/main" val="1975922148"/>
              </p:ext>
            </p:extLst>
          </p:nvPr>
        </p:nvGraphicFramePr>
        <p:xfrm>
          <a:off x="566057" y="1362297"/>
          <a:ext cx="11146972" cy="43504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5286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0EFB8-78C1-4628-A8A7-DDD9AF5DE00B}"/>
              </a:ext>
            </a:extLst>
          </p:cNvPr>
          <p:cNvSpPr>
            <a:spLocks noGrp="1"/>
          </p:cNvSpPr>
          <p:nvPr>
            <p:ph type="title"/>
          </p:nvPr>
        </p:nvSpPr>
        <p:spPr/>
        <p:txBody>
          <a:bodyPr/>
          <a:lstStyle/>
          <a:p>
            <a:r>
              <a:rPr lang="en-US" dirty="0"/>
              <a:t>Best Practice Care</a:t>
            </a:r>
            <a:br>
              <a:rPr lang="en-US" dirty="0"/>
            </a:br>
            <a:endParaRPr lang="en-US" dirty="0"/>
          </a:p>
        </p:txBody>
      </p:sp>
      <p:sp>
        <p:nvSpPr>
          <p:cNvPr id="6" name="TextBox 5">
            <a:extLst>
              <a:ext uri="{FF2B5EF4-FFF2-40B4-BE49-F238E27FC236}">
                <a16:creationId xmlns:a16="http://schemas.microsoft.com/office/drawing/2014/main" id="{ECDD38A9-59AD-497E-ABA8-AFDAF45E1F56}"/>
              </a:ext>
            </a:extLst>
          </p:cNvPr>
          <p:cNvSpPr txBox="1"/>
          <p:nvPr/>
        </p:nvSpPr>
        <p:spPr>
          <a:xfrm>
            <a:off x="761999" y="1524000"/>
            <a:ext cx="10591799" cy="4601260"/>
          </a:xfrm>
          <a:prstGeom prst="rect">
            <a:avLst/>
          </a:prstGeom>
          <a:noFill/>
        </p:spPr>
        <p:txBody>
          <a:bodyPr wrap="square">
            <a:spAutoFit/>
          </a:bodyPr>
          <a:lstStyle/>
          <a:p>
            <a:r>
              <a:rPr lang="en-US" sz="2400" b="0" i="0" dirty="0">
                <a:solidFill>
                  <a:srgbClr val="333333"/>
                </a:solidFill>
                <a:effectLst/>
                <a:latin typeface="Guardian TextSans Web"/>
              </a:rPr>
              <a:t>Use patient-identified name and pronoun, using gender-neutral terminology until the appropriate term is identified by the patient, and obtaining a surgical history inclusive of an anatomic inventory</a:t>
            </a:r>
          </a:p>
          <a:p>
            <a:endParaRPr lang="en-US" sz="2400" dirty="0">
              <a:solidFill>
                <a:srgbClr val="333333"/>
              </a:solidFill>
              <a:latin typeface="Guardian TextSans Web"/>
            </a:endParaRPr>
          </a:p>
          <a:p>
            <a:r>
              <a:rPr lang="en-US" sz="2400" dirty="0">
                <a:solidFill>
                  <a:srgbClr val="333333"/>
                </a:solidFill>
                <a:latin typeface="Guardian TextSans Web"/>
              </a:rPr>
              <a:t>G</a:t>
            </a:r>
            <a:r>
              <a:rPr lang="en-US" sz="2400" b="0" i="0" dirty="0">
                <a:solidFill>
                  <a:srgbClr val="333333"/>
                </a:solidFill>
                <a:effectLst/>
                <a:latin typeface="Guardian TextSans Web"/>
              </a:rPr>
              <a:t>ender-affirming hormones may affect the prevalence of certain disease (</a:t>
            </a:r>
            <a:r>
              <a:rPr lang="en-US" sz="2400" b="0" i="0" dirty="0" err="1">
                <a:solidFill>
                  <a:srgbClr val="333333"/>
                </a:solidFill>
                <a:effectLst/>
                <a:latin typeface="Guardian TextSans Web"/>
              </a:rPr>
              <a:t>eg</a:t>
            </a:r>
            <a:r>
              <a:rPr lang="en-US" sz="2400" b="0" i="0" dirty="0">
                <a:solidFill>
                  <a:srgbClr val="333333"/>
                </a:solidFill>
                <a:effectLst/>
                <a:latin typeface="Guardian TextSans Web"/>
              </a:rPr>
              <a:t>, cardiovascular disease, venous thromboembolism, and osteoporosis)</a:t>
            </a:r>
          </a:p>
          <a:p>
            <a:endParaRPr lang="en-US" sz="2400" b="0" i="0" dirty="0">
              <a:solidFill>
                <a:srgbClr val="333333"/>
              </a:solidFill>
              <a:effectLst/>
              <a:latin typeface="Guardian TextSans Web"/>
            </a:endParaRPr>
          </a:p>
          <a:p>
            <a:r>
              <a:rPr lang="en-US" sz="2400" b="0" i="0" dirty="0">
                <a:solidFill>
                  <a:srgbClr val="333333"/>
                </a:solidFill>
                <a:effectLst/>
                <a:latin typeface="Guardian TextSans Web"/>
              </a:rPr>
              <a:t>Health care facilities should provide inclusive systems of care into the electronic health record</a:t>
            </a:r>
          </a:p>
          <a:p>
            <a:endParaRPr lang="en-US" sz="2400" dirty="0">
              <a:solidFill>
                <a:srgbClr val="333333"/>
              </a:solidFill>
              <a:latin typeface="Guardian TextSans Web"/>
            </a:endParaRPr>
          </a:p>
          <a:p>
            <a:r>
              <a:rPr lang="en-US" sz="2400" b="0" i="0" dirty="0">
                <a:solidFill>
                  <a:srgbClr val="333333"/>
                </a:solidFill>
                <a:effectLst/>
                <a:latin typeface="Guardian TextSans Web"/>
              </a:rPr>
              <a:t>All clinicians should be knowledgeable of unique care needs for transgender clients. </a:t>
            </a:r>
          </a:p>
          <a:p>
            <a:endParaRPr lang="en-US" dirty="0">
              <a:solidFill>
                <a:srgbClr val="333333"/>
              </a:solidFill>
              <a:latin typeface="Guardian TextSans Web"/>
            </a:endParaRPr>
          </a:p>
          <a:p>
            <a:r>
              <a:rPr lang="en-US" sz="1100" b="0" i="1" dirty="0">
                <a:solidFill>
                  <a:srgbClr val="2A2A2A"/>
                </a:solidFill>
                <a:effectLst/>
                <a:latin typeface="Source Sans Pro" panose="020B0503030403020204" pitchFamily="34" charset="0"/>
              </a:rPr>
              <a:t>The Journal of Clinical Endocrinology &amp; Metabolism</a:t>
            </a:r>
            <a:r>
              <a:rPr lang="en-US" sz="1100" b="0" i="0" dirty="0">
                <a:solidFill>
                  <a:srgbClr val="2A2A2A"/>
                </a:solidFill>
                <a:effectLst/>
                <a:latin typeface="Source Sans Pro" panose="020B0503030403020204" pitchFamily="34" charset="0"/>
              </a:rPr>
              <a:t>, Volume 102, Issue 11, 1 November 2017, Pages 3869–3903, </a:t>
            </a:r>
            <a:r>
              <a:rPr lang="en-US" sz="1100" b="0" i="0" u="none" strike="noStrike" dirty="0">
                <a:solidFill>
                  <a:srgbClr val="006FB7"/>
                </a:solidFill>
                <a:effectLst/>
                <a:latin typeface="Source Sans Pro" panose="020B0503030403020204" pitchFamily="34" charset="0"/>
                <a:hlinkClick r:id="rId2"/>
              </a:rPr>
              <a:t>https://doi.org/10.1210/jc.2017-01658</a:t>
            </a:r>
            <a:endParaRPr lang="en-US" sz="1100" dirty="0"/>
          </a:p>
        </p:txBody>
      </p:sp>
    </p:spTree>
    <p:extLst>
      <p:ext uri="{BB962C8B-B14F-4D97-AF65-F5344CB8AC3E}">
        <p14:creationId xmlns:p14="http://schemas.microsoft.com/office/powerpoint/2010/main" val="1101917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64987-0BD5-4A9A-8876-B756E80B4354}"/>
              </a:ext>
            </a:extLst>
          </p:cNvPr>
          <p:cNvSpPr>
            <a:spLocks noGrp="1"/>
          </p:cNvSpPr>
          <p:nvPr>
            <p:ph type="title"/>
          </p:nvPr>
        </p:nvSpPr>
        <p:spPr>
          <a:xfrm>
            <a:off x="762000" y="715964"/>
            <a:ext cx="10591800" cy="646332"/>
          </a:xfrm>
        </p:spPr>
        <p:txBody>
          <a:bodyPr>
            <a:normAutofit/>
          </a:bodyPr>
          <a:lstStyle/>
          <a:p>
            <a:r>
              <a:rPr lang="en-US" dirty="0"/>
              <a:t>Hormone Therapy</a:t>
            </a:r>
          </a:p>
        </p:txBody>
      </p:sp>
      <p:graphicFrame>
        <p:nvGraphicFramePr>
          <p:cNvPr id="5" name="Text Placeholder 2">
            <a:extLst>
              <a:ext uri="{FF2B5EF4-FFF2-40B4-BE49-F238E27FC236}">
                <a16:creationId xmlns:a16="http://schemas.microsoft.com/office/drawing/2014/main" id="{2782AA4C-61F1-4766-B475-9A8946BCF9C0}"/>
              </a:ext>
            </a:extLst>
          </p:cNvPr>
          <p:cNvGraphicFramePr/>
          <p:nvPr>
            <p:extLst>
              <p:ext uri="{D42A27DB-BD31-4B8C-83A1-F6EECF244321}">
                <p14:modId xmlns:p14="http://schemas.microsoft.com/office/powerpoint/2010/main" val="690727230"/>
              </p:ext>
            </p:extLst>
          </p:nvPr>
        </p:nvGraphicFramePr>
        <p:xfrm>
          <a:off x="598714" y="1524001"/>
          <a:ext cx="10831285" cy="41887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C57D2F07-1B51-4CEB-9F2F-3B315980938A}"/>
              </a:ext>
            </a:extLst>
          </p:cNvPr>
          <p:cNvSpPr txBox="1"/>
          <p:nvPr/>
        </p:nvSpPr>
        <p:spPr>
          <a:xfrm>
            <a:off x="1413363" y="5712787"/>
            <a:ext cx="10509005" cy="276999"/>
          </a:xfrm>
          <a:prstGeom prst="rect">
            <a:avLst/>
          </a:prstGeom>
          <a:noFill/>
        </p:spPr>
        <p:txBody>
          <a:bodyPr wrap="square">
            <a:spAutoFit/>
          </a:bodyPr>
          <a:lstStyle/>
          <a:p>
            <a:r>
              <a:rPr lang="en-US" sz="1200" b="0" i="1" dirty="0">
                <a:solidFill>
                  <a:srgbClr val="2A2A2A"/>
                </a:solidFill>
                <a:effectLst/>
                <a:latin typeface="Source Sans Pro" panose="020B0503030403020204" pitchFamily="34" charset="0"/>
              </a:rPr>
              <a:t>The Journal of Clinical Endocrinology &amp; Metabolism</a:t>
            </a:r>
            <a:r>
              <a:rPr lang="en-US" sz="1200" b="0" i="0" dirty="0">
                <a:solidFill>
                  <a:srgbClr val="2A2A2A"/>
                </a:solidFill>
                <a:effectLst/>
                <a:latin typeface="Source Sans Pro" panose="020B0503030403020204" pitchFamily="34" charset="0"/>
              </a:rPr>
              <a:t>, Volume 102, Issue 11, 1 November 2017, Pages 3869–3903, </a:t>
            </a:r>
            <a:r>
              <a:rPr lang="en-US" sz="1200" b="0" i="0" u="none" strike="noStrike" dirty="0">
                <a:solidFill>
                  <a:srgbClr val="006FB7"/>
                </a:solidFill>
                <a:effectLst/>
                <a:latin typeface="Source Sans Pro" panose="020B0503030403020204" pitchFamily="34" charset="0"/>
                <a:hlinkClick r:id="rId7"/>
              </a:rPr>
              <a:t>https://doi.org/10.1210/jc.2017-01658</a:t>
            </a:r>
            <a:endParaRPr lang="en-US" sz="1200" dirty="0"/>
          </a:p>
        </p:txBody>
      </p:sp>
    </p:spTree>
    <p:extLst>
      <p:ext uri="{BB962C8B-B14F-4D97-AF65-F5344CB8AC3E}">
        <p14:creationId xmlns:p14="http://schemas.microsoft.com/office/powerpoint/2010/main" val="795488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5FACB-AA87-483A-983A-29A136BCB273}"/>
              </a:ext>
            </a:extLst>
          </p:cNvPr>
          <p:cNvSpPr>
            <a:spLocks noGrp="1"/>
          </p:cNvSpPr>
          <p:nvPr>
            <p:ph type="title"/>
          </p:nvPr>
        </p:nvSpPr>
        <p:spPr>
          <a:xfrm>
            <a:off x="5199742" y="715961"/>
            <a:ext cx="6784440" cy="752621"/>
          </a:xfrm>
        </p:spPr>
        <p:txBody>
          <a:bodyPr/>
          <a:lstStyle/>
          <a:p>
            <a:r>
              <a:rPr lang="en-US" dirty="0"/>
              <a:t>Gender Affirmation Surgery</a:t>
            </a:r>
          </a:p>
        </p:txBody>
      </p:sp>
      <p:sp>
        <p:nvSpPr>
          <p:cNvPr id="3" name="Text Placeholder 2">
            <a:extLst>
              <a:ext uri="{FF2B5EF4-FFF2-40B4-BE49-F238E27FC236}">
                <a16:creationId xmlns:a16="http://schemas.microsoft.com/office/drawing/2014/main" id="{05365DAE-0F59-40A7-BDF1-9A7B393BB971}"/>
              </a:ext>
            </a:extLst>
          </p:cNvPr>
          <p:cNvSpPr>
            <a:spLocks noGrp="1"/>
          </p:cNvSpPr>
          <p:nvPr>
            <p:ph type="body" sz="quarter" idx="11"/>
          </p:nvPr>
        </p:nvSpPr>
        <p:spPr>
          <a:xfrm>
            <a:off x="5199743" y="1468583"/>
            <a:ext cx="6477000" cy="4876800"/>
          </a:xfrm>
        </p:spPr>
        <p:txBody>
          <a:bodyPr/>
          <a:lstStyle/>
          <a:p>
            <a:r>
              <a:rPr lang="en-US" b="0" i="0">
                <a:solidFill>
                  <a:srgbClr val="2C2A29"/>
                </a:solidFill>
                <a:effectLst/>
                <a:latin typeface="acumin-pro"/>
              </a:rPr>
              <a:t>Recommended only after the MHP and the clinician responsible for endocrine transition therapy both agree that surgery is necessary and beneficial. </a:t>
            </a:r>
          </a:p>
          <a:p>
            <a:r>
              <a:rPr lang="en-US" b="0">
                <a:solidFill>
                  <a:srgbClr val="2C2A29"/>
                </a:solidFill>
                <a:latin typeface="acumin-pro"/>
              </a:rPr>
              <a:t>A</a:t>
            </a:r>
            <a:r>
              <a:rPr lang="en-US" b="0" i="0">
                <a:solidFill>
                  <a:srgbClr val="2C2A29"/>
                </a:solidFill>
                <a:effectLst/>
                <a:latin typeface="acumin-pro"/>
              </a:rPr>
              <a:t>fter completion of at least 1 year of consistent and compliant hormone treatment, unless hormone therapy is not desired or medically contraindicated</a:t>
            </a:r>
            <a:endParaRPr lang="en-US" b="0">
              <a:solidFill>
                <a:srgbClr val="2C2A29"/>
              </a:solidFill>
              <a:latin typeface="acumin-pro"/>
            </a:endParaRPr>
          </a:p>
          <a:p>
            <a:r>
              <a:rPr lang="en-US" b="0">
                <a:solidFill>
                  <a:srgbClr val="2C2A29"/>
                </a:solidFill>
                <a:latin typeface="acumin-pro"/>
              </a:rPr>
              <a:t>T</a:t>
            </a:r>
            <a:r>
              <a:rPr lang="en-US" b="0" i="0">
                <a:solidFill>
                  <a:srgbClr val="2C2A29"/>
                </a:solidFill>
                <a:effectLst/>
                <a:latin typeface="acumin-pro"/>
              </a:rPr>
              <a:t>he individual has had a satisfactory social role change, </a:t>
            </a:r>
          </a:p>
          <a:p>
            <a:r>
              <a:rPr lang="en-US" b="0">
                <a:solidFill>
                  <a:srgbClr val="2C2A29"/>
                </a:solidFill>
                <a:latin typeface="acumin-pro"/>
              </a:rPr>
              <a:t>T</a:t>
            </a:r>
            <a:r>
              <a:rPr lang="en-US" b="0" i="0">
                <a:solidFill>
                  <a:srgbClr val="2C2A29"/>
                </a:solidFill>
                <a:effectLst/>
                <a:latin typeface="acumin-pro"/>
              </a:rPr>
              <a:t>he individual is satisfied about the hormonal effects</a:t>
            </a:r>
          </a:p>
          <a:p>
            <a:r>
              <a:rPr lang="en-US" b="0">
                <a:solidFill>
                  <a:srgbClr val="2C2A29"/>
                </a:solidFill>
                <a:latin typeface="acumin-pro"/>
              </a:rPr>
              <a:t>T</a:t>
            </a:r>
            <a:r>
              <a:rPr lang="en-US" b="0" i="0">
                <a:solidFill>
                  <a:srgbClr val="2C2A29"/>
                </a:solidFill>
                <a:effectLst/>
                <a:latin typeface="acumin-pro"/>
              </a:rPr>
              <a:t>he individual desires definitive surgical changes.</a:t>
            </a:r>
          </a:p>
          <a:p>
            <a:endParaRPr lang="en-US" b="0" i="0">
              <a:solidFill>
                <a:srgbClr val="2C2A29"/>
              </a:solidFill>
              <a:effectLst/>
              <a:latin typeface="acumin-pro"/>
            </a:endParaRPr>
          </a:p>
          <a:p>
            <a:r>
              <a:rPr lang="en-US" b="0">
                <a:solidFill>
                  <a:srgbClr val="2C2A29"/>
                </a:solidFill>
                <a:latin typeface="acumin-pro"/>
              </a:rPr>
              <a:t>Recommended </a:t>
            </a:r>
            <a:r>
              <a:rPr lang="en-US" b="0" i="0">
                <a:solidFill>
                  <a:srgbClr val="2C2A29"/>
                </a:solidFill>
                <a:effectLst/>
                <a:latin typeface="acumin-pro"/>
              </a:rPr>
              <a:t>clinicians delay gender-affirming genital surgery until the patient is the age of majority in his or her country.</a:t>
            </a:r>
            <a:endParaRPr lang="en-US" b="0" dirty="0">
              <a:solidFill>
                <a:srgbClr val="2C2A29"/>
              </a:solidFill>
              <a:latin typeface="acumin-pro"/>
            </a:endParaRPr>
          </a:p>
        </p:txBody>
      </p:sp>
      <p:sp>
        <p:nvSpPr>
          <p:cNvPr id="5" name="TextBox 4">
            <a:extLst>
              <a:ext uri="{FF2B5EF4-FFF2-40B4-BE49-F238E27FC236}">
                <a16:creationId xmlns:a16="http://schemas.microsoft.com/office/drawing/2014/main" id="{0447119C-8681-483D-A3FB-628081A75C79}"/>
              </a:ext>
            </a:extLst>
          </p:cNvPr>
          <p:cNvSpPr txBox="1"/>
          <p:nvPr/>
        </p:nvSpPr>
        <p:spPr>
          <a:xfrm>
            <a:off x="5389511" y="5780873"/>
            <a:ext cx="6097464" cy="430887"/>
          </a:xfrm>
          <a:prstGeom prst="rect">
            <a:avLst/>
          </a:prstGeom>
          <a:noFill/>
        </p:spPr>
        <p:txBody>
          <a:bodyPr wrap="square">
            <a:spAutoFit/>
          </a:bodyPr>
          <a:lstStyle/>
          <a:p>
            <a:r>
              <a:rPr lang="en-US" sz="1100" b="0" i="1" dirty="0">
                <a:solidFill>
                  <a:srgbClr val="2A2A2A"/>
                </a:solidFill>
                <a:effectLst/>
                <a:latin typeface="Source Sans Pro" panose="020B0503030403020204" pitchFamily="34" charset="0"/>
              </a:rPr>
              <a:t>The Journal of Clinical Endocrinology &amp; Metabolism</a:t>
            </a:r>
            <a:r>
              <a:rPr lang="en-US" sz="1100" b="0" i="0" dirty="0">
                <a:solidFill>
                  <a:srgbClr val="2A2A2A"/>
                </a:solidFill>
                <a:effectLst/>
                <a:latin typeface="Source Sans Pro" panose="020B0503030403020204" pitchFamily="34" charset="0"/>
              </a:rPr>
              <a:t>, Volume 102, Issue 11, 1 November 2017, Pages 3869–3903, </a:t>
            </a:r>
            <a:r>
              <a:rPr lang="en-US" sz="1100" b="0" i="0" u="none" strike="noStrike" dirty="0">
                <a:solidFill>
                  <a:srgbClr val="006FB7"/>
                </a:solidFill>
                <a:effectLst/>
                <a:latin typeface="Source Sans Pro" panose="020B0503030403020204" pitchFamily="34" charset="0"/>
                <a:hlinkClick r:id="rId2"/>
              </a:rPr>
              <a:t>https://doi.org/10.1210/jc.2017-01658</a:t>
            </a:r>
            <a:endParaRPr lang="en-US" sz="1100" dirty="0"/>
          </a:p>
        </p:txBody>
      </p:sp>
    </p:spTree>
    <p:extLst>
      <p:ext uri="{BB962C8B-B14F-4D97-AF65-F5344CB8AC3E}">
        <p14:creationId xmlns:p14="http://schemas.microsoft.com/office/powerpoint/2010/main" val="1545000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05FDF-53B1-434A-ADCC-F6D95BD7F28A}"/>
              </a:ext>
            </a:extLst>
          </p:cNvPr>
          <p:cNvSpPr>
            <a:spLocks noGrp="1"/>
          </p:cNvSpPr>
          <p:nvPr>
            <p:ph type="title"/>
          </p:nvPr>
        </p:nvSpPr>
        <p:spPr>
          <a:xfrm>
            <a:off x="762000" y="715961"/>
            <a:ext cx="6477000" cy="780330"/>
          </a:xfrm>
        </p:spPr>
        <p:txBody>
          <a:bodyPr/>
          <a:lstStyle/>
          <a:p>
            <a:r>
              <a:rPr lang="en-US" dirty="0"/>
              <a:t>Primary Care Follow Up</a:t>
            </a:r>
          </a:p>
        </p:txBody>
      </p:sp>
      <p:sp>
        <p:nvSpPr>
          <p:cNvPr id="3" name="Text Placeholder 2">
            <a:extLst>
              <a:ext uri="{FF2B5EF4-FFF2-40B4-BE49-F238E27FC236}">
                <a16:creationId xmlns:a16="http://schemas.microsoft.com/office/drawing/2014/main" id="{D2D836CF-3800-409F-97EF-0E9C51B8ACEF}"/>
              </a:ext>
            </a:extLst>
          </p:cNvPr>
          <p:cNvSpPr>
            <a:spLocks noGrp="1"/>
          </p:cNvSpPr>
          <p:nvPr>
            <p:ph type="body" sz="quarter" idx="11"/>
          </p:nvPr>
        </p:nvSpPr>
        <p:spPr>
          <a:xfrm>
            <a:off x="762000" y="1496291"/>
            <a:ext cx="6477000" cy="4790209"/>
          </a:xfrm>
        </p:spPr>
        <p:txBody>
          <a:bodyPr/>
          <a:lstStyle/>
          <a:p>
            <a:r>
              <a:rPr lang="en-US" b="0" dirty="0"/>
              <a:t>Regular evaluations for physical changes and response to treatment </a:t>
            </a:r>
            <a:r>
              <a:rPr lang="en-US" b="0" i="0" dirty="0">
                <a:solidFill>
                  <a:srgbClr val="2C2A29"/>
                </a:solidFill>
                <a:effectLst/>
              </a:rPr>
              <a:t>every 3 months during the first year of hormone therapy and then once or twice yearly</a:t>
            </a:r>
          </a:p>
          <a:p>
            <a:r>
              <a:rPr lang="en-US" b="0" dirty="0">
                <a:solidFill>
                  <a:srgbClr val="2C2A29"/>
                </a:solidFill>
              </a:rPr>
              <a:t>P</a:t>
            </a:r>
            <a:r>
              <a:rPr lang="en-US" b="0" i="0" dirty="0">
                <a:solidFill>
                  <a:srgbClr val="2C2A29"/>
                </a:solidFill>
                <a:effectLst/>
              </a:rPr>
              <a:t>eriodically monitoring prolactin levels in transgender females treated with estrogens</a:t>
            </a:r>
            <a:endParaRPr lang="en-US" b="0" dirty="0">
              <a:solidFill>
                <a:srgbClr val="2C2A29"/>
              </a:solidFill>
            </a:endParaRPr>
          </a:p>
          <a:p>
            <a:r>
              <a:rPr lang="en-US" b="0" i="0" dirty="0">
                <a:solidFill>
                  <a:srgbClr val="2C2A29"/>
                </a:solidFill>
                <a:effectLst/>
              </a:rPr>
              <a:t>For those treated with hormones assess for cardiovascular risk factors (fasting lipid profiles, diabetes screening, </a:t>
            </a:r>
            <a:r>
              <a:rPr lang="en-US" b="0" i="0" dirty="0" err="1">
                <a:solidFill>
                  <a:srgbClr val="2C2A29"/>
                </a:solidFill>
                <a:effectLst/>
              </a:rPr>
              <a:t>etc</a:t>
            </a:r>
            <a:r>
              <a:rPr lang="en-US" b="0" i="0" dirty="0">
                <a:solidFill>
                  <a:srgbClr val="2C2A29"/>
                </a:solidFill>
                <a:effectLst/>
              </a:rPr>
              <a:t>)</a:t>
            </a:r>
          </a:p>
          <a:p>
            <a:r>
              <a:rPr lang="en-US" b="0" dirty="0">
                <a:solidFill>
                  <a:srgbClr val="2C2A29"/>
                </a:solidFill>
              </a:rPr>
              <a:t>B</a:t>
            </a:r>
            <a:r>
              <a:rPr lang="en-US" b="0" i="0" dirty="0">
                <a:solidFill>
                  <a:srgbClr val="2C2A29"/>
                </a:solidFill>
                <a:effectLst/>
              </a:rPr>
              <a:t>one mineral density (BMD) measurements </a:t>
            </a:r>
          </a:p>
          <a:p>
            <a:r>
              <a:rPr lang="en-US" b="0" dirty="0">
                <a:solidFill>
                  <a:srgbClr val="2C2A29"/>
                </a:solidFill>
              </a:rPr>
              <a:t>T</a:t>
            </a:r>
            <a:r>
              <a:rPr lang="en-US" b="0" i="0" dirty="0">
                <a:solidFill>
                  <a:srgbClr val="2C2A29"/>
                </a:solidFill>
                <a:effectLst/>
              </a:rPr>
              <a:t>ransgender females follow breast-screening guidelines recommended for non-transgender females. </a:t>
            </a:r>
          </a:p>
          <a:p>
            <a:r>
              <a:rPr lang="en-US" b="0" dirty="0">
                <a:solidFill>
                  <a:srgbClr val="2C2A29"/>
                </a:solidFill>
              </a:rPr>
              <a:t>T</a:t>
            </a:r>
            <a:r>
              <a:rPr lang="en-US" b="0" i="0" dirty="0">
                <a:solidFill>
                  <a:srgbClr val="2C2A29"/>
                </a:solidFill>
                <a:effectLst/>
              </a:rPr>
              <a:t>ransgender females treated with estrogens follow individualized screening according to personal risk for prostatic disease and prostate cancer. </a:t>
            </a:r>
          </a:p>
        </p:txBody>
      </p:sp>
      <p:sp>
        <p:nvSpPr>
          <p:cNvPr id="5" name="TextBox 4">
            <a:extLst>
              <a:ext uri="{FF2B5EF4-FFF2-40B4-BE49-F238E27FC236}">
                <a16:creationId xmlns:a16="http://schemas.microsoft.com/office/drawing/2014/main" id="{1188BB7E-F293-41C5-B96C-D53DAB5F3089}"/>
              </a:ext>
            </a:extLst>
          </p:cNvPr>
          <p:cNvSpPr txBox="1"/>
          <p:nvPr/>
        </p:nvSpPr>
        <p:spPr>
          <a:xfrm>
            <a:off x="586887" y="5934670"/>
            <a:ext cx="6974498" cy="430887"/>
          </a:xfrm>
          <a:prstGeom prst="rect">
            <a:avLst/>
          </a:prstGeom>
          <a:noFill/>
        </p:spPr>
        <p:txBody>
          <a:bodyPr wrap="square">
            <a:spAutoFit/>
          </a:bodyPr>
          <a:lstStyle/>
          <a:p>
            <a:r>
              <a:rPr lang="en-US" sz="1100" b="0" i="1" dirty="0">
                <a:solidFill>
                  <a:srgbClr val="2A2A2A"/>
                </a:solidFill>
                <a:effectLst/>
                <a:latin typeface="Source Sans Pro" panose="020B0503030403020204" pitchFamily="34" charset="0"/>
              </a:rPr>
              <a:t>The Journal of Clinical Endocrinology &amp; Metabolism</a:t>
            </a:r>
            <a:r>
              <a:rPr lang="en-US" sz="1100" b="0" i="0" dirty="0">
                <a:solidFill>
                  <a:srgbClr val="2A2A2A"/>
                </a:solidFill>
                <a:effectLst/>
                <a:latin typeface="Source Sans Pro" panose="020B0503030403020204" pitchFamily="34" charset="0"/>
              </a:rPr>
              <a:t>, Volume 102, Issue 11, 1 November 2017, Pages 3869–3903, </a:t>
            </a:r>
            <a:r>
              <a:rPr lang="en-US" sz="1100" b="0" i="0" u="none" strike="noStrike" dirty="0">
                <a:solidFill>
                  <a:srgbClr val="006FB7"/>
                </a:solidFill>
                <a:effectLst/>
                <a:latin typeface="Source Sans Pro" panose="020B0503030403020204" pitchFamily="34" charset="0"/>
                <a:hlinkClick r:id="rId2"/>
              </a:rPr>
              <a:t>https://doi.org/10.1210/jc.2017-01658</a:t>
            </a:r>
            <a:endParaRPr lang="en-US" sz="1100" dirty="0"/>
          </a:p>
        </p:txBody>
      </p:sp>
    </p:spTree>
    <p:extLst>
      <p:ext uri="{BB962C8B-B14F-4D97-AF65-F5344CB8AC3E}">
        <p14:creationId xmlns:p14="http://schemas.microsoft.com/office/powerpoint/2010/main" val="1612485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B1708-5869-48AD-BEC7-22E62893C352}"/>
              </a:ext>
            </a:extLst>
          </p:cNvPr>
          <p:cNvSpPr>
            <a:spLocks noGrp="1"/>
          </p:cNvSpPr>
          <p:nvPr>
            <p:ph type="title"/>
          </p:nvPr>
        </p:nvSpPr>
        <p:spPr/>
        <p:txBody>
          <a:bodyPr/>
          <a:lstStyle/>
          <a:p>
            <a:r>
              <a:rPr lang="en-US" dirty="0"/>
              <a:t>Legislative Changes</a:t>
            </a:r>
          </a:p>
        </p:txBody>
      </p:sp>
      <p:sp>
        <p:nvSpPr>
          <p:cNvPr id="3" name="Text Placeholder 2">
            <a:extLst>
              <a:ext uri="{FF2B5EF4-FFF2-40B4-BE49-F238E27FC236}">
                <a16:creationId xmlns:a16="http://schemas.microsoft.com/office/drawing/2014/main" id="{B10CA2A6-E0D9-4E17-B47A-5437A8FB7156}"/>
              </a:ext>
            </a:extLst>
          </p:cNvPr>
          <p:cNvSpPr>
            <a:spLocks noGrp="1"/>
          </p:cNvSpPr>
          <p:nvPr>
            <p:ph type="body" sz="quarter" idx="12"/>
          </p:nvPr>
        </p:nvSpPr>
        <p:spPr/>
        <p:txBody>
          <a:bodyPr/>
          <a:lstStyle/>
          <a:p>
            <a:r>
              <a:rPr lang="en-US" dirty="0"/>
              <a:t>Alabama 2021</a:t>
            </a:r>
          </a:p>
        </p:txBody>
      </p:sp>
    </p:spTree>
    <p:extLst>
      <p:ext uri="{BB962C8B-B14F-4D97-AF65-F5344CB8AC3E}">
        <p14:creationId xmlns:p14="http://schemas.microsoft.com/office/powerpoint/2010/main" val="1035136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C63C448B-2E1E-46BC-AE97-18B8528B012F}"/>
              </a:ext>
            </a:extLst>
          </p:cNvPr>
          <p:cNvSpPr>
            <a:spLocks noGrp="1"/>
          </p:cNvSpPr>
          <p:nvPr>
            <p:ph type="title"/>
          </p:nvPr>
        </p:nvSpPr>
        <p:spPr>
          <a:xfrm>
            <a:off x="5199742" y="715961"/>
            <a:ext cx="6477000" cy="1189037"/>
          </a:xfrm>
        </p:spPr>
        <p:txBody>
          <a:bodyPr/>
          <a:lstStyle/>
          <a:p>
            <a:r>
              <a:rPr lang="en-US" dirty="0"/>
              <a:t>Alabama Legislation </a:t>
            </a:r>
          </a:p>
        </p:txBody>
      </p:sp>
      <p:sp>
        <p:nvSpPr>
          <p:cNvPr id="11" name="Text Placeholder 2">
            <a:extLst>
              <a:ext uri="{FF2B5EF4-FFF2-40B4-BE49-F238E27FC236}">
                <a16:creationId xmlns:a16="http://schemas.microsoft.com/office/drawing/2014/main" id="{A59D7EC4-921F-4E16-944F-91996BD63558}"/>
              </a:ext>
            </a:extLst>
          </p:cNvPr>
          <p:cNvSpPr>
            <a:spLocks noGrp="1"/>
          </p:cNvSpPr>
          <p:nvPr>
            <p:ph type="body" sz="quarter" idx="11"/>
          </p:nvPr>
        </p:nvSpPr>
        <p:spPr>
          <a:xfrm>
            <a:off x="5199743" y="1433146"/>
            <a:ext cx="6477000" cy="5207684"/>
          </a:xfrm>
        </p:spPr>
        <p:txBody>
          <a:bodyPr/>
          <a:lstStyle/>
          <a:p>
            <a:r>
              <a:rPr lang="en-US" b="1" i="0" dirty="0">
                <a:solidFill>
                  <a:srgbClr val="000000"/>
                </a:solidFill>
                <a:effectLst/>
                <a:latin typeface="Times New Roman" panose="02020603050405020304" pitchFamily="18" charset="0"/>
                <a:cs typeface="Times New Roman" panose="02020603050405020304" pitchFamily="18" charset="0"/>
              </a:rPr>
              <a:t>Bill Title:</a:t>
            </a:r>
            <a:r>
              <a:rPr lang="en-US" b="0" i="0" dirty="0">
                <a:solidFill>
                  <a:srgbClr val="000000"/>
                </a:solidFill>
                <a:effectLst/>
                <a:latin typeface="Times New Roman" panose="02020603050405020304" pitchFamily="18" charset="0"/>
                <a:cs typeface="Times New Roman" panose="02020603050405020304" pitchFamily="18" charset="0"/>
              </a:rPr>
              <a:t> Vulnerable Child Compassion and Protection Act, prohibits gender change therapy for minors, prohibits withholding of certain related information from parents</a:t>
            </a:r>
          </a:p>
          <a:p>
            <a:br>
              <a:rPr lang="en-US" dirty="0">
                <a:latin typeface="Times New Roman" panose="02020603050405020304" pitchFamily="18" charset="0"/>
                <a:cs typeface="Times New Roman" panose="02020603050405020304" pitchFamily="18" charset="0"/>
              </a:rPr>
            </a:br>
            <a:r>
              <a:rPr lang="en-US" b="0" i="0" dirty="0">
                <a:solidFill>
                  <a:srgbClr val="423A38"/>
                </a:solidFill>
                <a:effectLst/>
                <a:latin typeface="Times New Roman" panose="02020603050405020304" pitchFamily="18" charset="0"/>
                <a:cs typeface="Times New Roman" panose="02020603050405020304" pitchFamily="18" charset="0"/>
              </a:rPr>
              <a:t>These companion bills would criminalize medical professionals who provide gender-affirming healthcare to transgender youth, require school personnel to out transgender children to their parent(s) or guardian(s), and strip away parents’ or guardians' rights to make decisions, under guidance from trained medical professionals, that are in the best interest of their children.</a:t>
            </a:r>
          </a:p>
          <a:p>
            <a:r>
              <a:rPr lang="en-US" b="0" i="0" dirty="0">
                <a:solidFill>
                  <a:srgbClr val="222222"/>
                </a:solidFill>
                <a:effectLst/>
                <a:latin typeface="PT Serif" panose="020B0604020202020204" pitchFamily="18" charset="0"/>
              </a:rPr>
              <a:t>The bill specifically states that medical professionals administering gender identity practices for transgender youth would be charged under a Class C Felony, which could result in up to 10 years in prison.</a:t>
            </a:r>
            <a:br>
              <a:rPr lang="en-US" dirty="0"/>
            </a:br>
            <a:br>
              <a:rPr lang="en-US" dirty="0"/>
            </a:br>
            <a:r>
              <a:rPr lang="en-US" dirty="0">
                <a:solidFill>
                  <a:srgbClr val="000000"/>
                </a:solidFill>
                <a:latin typeface="Times New Roman" panose="02020603050405020304" pitchFamily="18" charset="0"/>
                <a:cs typeface="Times New Roman" panose="02020603050405020304" pitchFamily="18" charset="0"/>
              </a:rPr>
              <a:t>5/2021 </a:t>
            </a:r>
            <a:r>
              <a:rPr lang="en-US" b="0" i="1" dirty="0">
                <a:solidFill>
                  <a:srgbClr val="000000"/>
                </a:solidFill>
                <a:effectLst/>
                <a:latin typeface="Times New Roman" panose="02020603050405020304" pitchFamily="18" charset="0"/>
                <a:cs typeface="Times New Roman" panose="02020603050405020304" pitchFamily="18" charset="0"/>
              </a:rPr>
              <a:t>(Introduced - Dead)</a:t>
            </a:r>
            <a:r>
              <a:rPr lang="en-US" b="0" i="0" dirty="0">
                <a:solidFill>
                  <a:srgbClr val="000000"/>
                </a:solidFill>
                <a:effectLst/>
                <a:latin typeface="Times New Roman" panose="02020603050405020304" pitchFamily="18" charset="0"/>
                <a:cs typeface="Times New Roman" panose="02020603050405020304" pitchFamily="18" charset="0"/>
              </a:rPr>
              <a:t> 2021-05-06 - Indefinitely Postponed </a:t>
            </a:r>
          </a:p>
          <a:p>
            <a:r>
              <a:rPr lang="en-US" b="0" i="0" dirty="0">
                <a:solidFill>
                  <a:srgbClr val="000000"/>
                </a:solidFill>
                <a:effectLst/>
                <a:latin typeface="Times New Roman" panose="02020603050405020304" pitchFamily="18" charset="0"/>
                <a:cs typeface="Times New Roman" panose="02020603050405020304" pitchFamily="18" charset="0"/>
              </a:rPr>
              <a:t>http://www.legislature.state.al.us/aliswww/default.aspx</a:t>
            </a:r>
          </a:p>
          <a:p>
            <a:endParaRPr lang="en-US" dirty="0"/>
          </a:p>
        </p:txBody>
      </p:sp>
    </p:spTree>
    <p:extLst>
      <p:ext uri="{BB962C8B-B14F-4D97-AF65-F5344CB8AC3E}">
        <p14:creationId xmlns:p14="http://schemas.microsoft.com/office/powerpoint/2010/main" val="1181024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02B88FE-14CF-4642-BDF3-1E9A98822B20}"/>
              </a:ext>
            </a:extLst>
          </p:cNvPr>
          <p:cNvSpPr>
            <a:spLocks noGrp="1"/>
          </p:cNvSpPr>
          <p:nvPr>
            <p:ph type="body" sz="quarter" idx="11"/>
          </p:nvPr>
        </p:nvSpPr>
        <p:spPr>
          <a:xfrm>
            <a:off x="5199743" y="949569"/>
            <a:ext cx="6477000" cy="5117123"/>
          </a:xfrm>
        </p:spPr>
        <p:txBody>
          <a:bodyPr/>
          <a:lstStyle/>
          <a:p>
            <a:r>
              <a:rPr lang="en-US" b="0" dirty="0">
                <a:solidFill>
                  <a:srgbClr val="111111"/>
                </a:solidFill>
                <a:latin typeface="Times New Roman" panose="02020603050405020304" pitchFamily="18" charset="0"/>
                <a:cs typeface="Times New Roman" panose="02020603050405020304" pitchFamily="18" charset="0"/>
              </a:rPr>
              <a:t>HB391</a:t>
            </a:r>
          </a:p>
          <a:p>
            <a:r>
              <a:rPr lang="en-US" b="0" dirty="0">
                <a:solidFill>
                  <a:srgbClr val="111111"/>
                </a:solidFill>
                <a:latin typeface="Times New Roman" panose="02020603050405020304" pitchFamily="18" charset="0"/>
                <a:cs typeface="Times New Roman" panose="02020603050405020304" pitchFamily="18" charset="0"/>
              </a:rPr>
              <a:t>This bill was titled </a:t>
            </a:r>
            <a:r>
              <a:rPr lang="en-US" b="0" i="0" dirty="0">
                <a:solidFill>
                  <a:srgbClr val="000000"/>
                </a:solidFill>
                <a:effectLst/>
                <a:latin typeface="Times New Roman" panose="02020603050405020304" pitchFamily="18" charset="0"/>
                <a:cs typeface="Times New Roman" panose="02020603050405020304" pitchFamily="18" charset="0"/>
              </a:rPr>
              <a:t>Schools, public K-12, athletic events allowing competition by one biological gender against another prohibited unless the event specifically includes both genders. </a:t>
            </a:r>
          </a:p>
          <a:p>
            <a:r>
              <a:rPr lang="en-US" dirty="0">
                <a:latin typeface="Times New Roman" panose="02020603050405020304" pitchFamily="18" charset="0"/>
                <a:cs typeface="Times New Roman" panose="02020603050405020304" pitchFamily="18" charset="0"/>
              </a:rPr>
              <a:t>4/2021 </a:t>
            </a:r>
            <a:r>
              <a:rPr lang="en-US" b="0" i="0" dirty="0">
                <a:solidFill>
                  <a:srgbClr val="111111"/>
                </a:solidFill>
                <a:effectLst/>
                <a:latin typeface="Times New Roman" panose="02020603050405020304" pitchFamily="18" charset="0"/>
                <a:cs typeface="Times New Roman" panose="02020603050405020304" pitchFamily="18" charset="0"/>
              </a:rPr>
              <a:t>Governor Kay Ivey signed House Bill 391 into law</a:t>
            </a:r>
          </a:p>
          <a:p>
            <a:endParaRPr lang="en-US" b="0" dirty="0">
              <a:solidFill>
                <a:srgbClr val="111111"/>
              </a:solidFill>
              <a:latin typeface="Times New Roman" panose="02020603050405020304" pitchFamily="18" charset="0"/>
              <a:cs typeface="Times New Roman" panose="02020603050405020304" pitchFamily="18" charset="0"/>
            </a:endParaRPr>
          </a:p>
          <a:p>
            <a:endParaRPr lang="en-US" b="0" i="0" dirty="0">
              <a:solidFill>
                <a:srgbClr val="111111"/>
              </a:solidFill>
              <a:effectLst/>
              <a:latin typeface="Times New Roman" panose="02020603050405020304" pitchFamily="18" charset="0"/>
              <a:cs typeface="Times New Roman" panose="02020603050405020304" pitchFamily="18" charset="0"/>
            </a:endParaRPr>
          </a:p>
          <a:p>
            <a:endParaRPr lang="en-US" b="0" dirty="0">
              <a:solidFill>
                <a:srgbClr val="111111"/>
              </a:solidFill>
              <a:latin typeface="Times New Roman" panose="02020603050405020304" pitchFamily="18" charset="0"/>
              <a:cs typeface="Times New Roman" panose="02020603050405020304" pitchFamily="18" charset="0"/>
            </a:endParaRPr>
          </a:p>
          <a:p>
            <a:endParaRPr lang="en-US" b="0" i="0" dirty="0">
              <a:solidFill>
                <a:srgbClr val="111111"/>
              </a:solidFill>
              <a:effectLst/>
              <a:latin typeface="Times New Roman" panose="02020603050405020304" pitchFamily="18" charset="0"/>
              <a:cs typeface="Times New Roman" panose="02020603050405020304" pitchFamily="18" charset="0"/>
            </a:endParaRPr>
          </a:p>
          <a:p>
            <a:endParaRPr lang="en-US" b="0" dirty="0">
              <a:solidFill>
                <a:srgbClr val="111111"/>
              </a:solidFill>
              <a:latin typeface="Times New Roman" panose="02020603050405020304" pitchFamily="18" charset="0"/>
              <a:cs typeface="Times New Roman" panose="02020603050405020304" pitchFamily="18" charset="0"/>
            </a:endParaRPr>
          </a:p>
          <a:p>
            <a:endParaRPr lang="en-US" b="0" i="0" dirty="0">
              <a:solidFill>
                <a:srgbClr val="111111"/>
              </a:solidFill>
              <a:effectLst/>
              <a:latin typeface="Times New Roman" panose="02020603050405020304" pitchFamily="18" charset="0"/>
              <a:cs typeface="Times New Roman" panose="02020603050405020304" pitchFamily="18" charset="0"/>
            </a:endParaRPr>
          </a:p>
          <a:p>
            <a:endParaRPr lang="en-US" b="0" dirty="0">
              <a:solidFill>
                <a:srgbClr val="111111"/>
              </a:solidFill>
              <a:latin typeface="Times New Roman" panose="02020603050405020304" pitchFamily="18" charset="0"/>
              <a:cs typeface="Times New Roman" panose="02020603050405020304" pitchFamily="18" charset="0"/>
            </a:endParaRPr>
          </a:p>
          <a:p>
            <a:endParaRPr lang="en-US" b="0" i="0" dirty="0">
              <a:solidFill>
                <a:srgbClr val="111111"/>
              </a:solidFill>
              <a:effectLst/>
              <a:latin typeface="Times New Roman" panose="02020603050405020304" pitchFamily="18" charset="0"/>
              <a:cs typeface="Times New Roman" panose="02020603050405020304" pitchFamily="18" charset="0"/>
            </a:endParaRPr>
          </a:p>
          <a:p>
            <a:r>
              <a:rPr lang="en-US" b="0" i="0" dirty="0">
                <a:solidFill>
                  <a:srgbClr val="111111"/>
                </a:solidFill>
                <a:effectLst/>
                <a:latin typeface="Times New Roman" panose="02020603050405020304" pitchFamily="18" charset="0"/>
                <a:cs typeface="Times New Roman" panose="02020603050405020304" pitchFamily="18" charset="0"/>
              </a:rPr>
              <a:t>https://legiscan.com/AL/text/HB391/id/2286056</a:t>
            </a:r>
            <a:endParaRPr lang="en-US" dirty="0">
              <a:solidFill>
                <a:srgbClr val="000000"/>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4139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14A89-EE4D-4DE6-B8FC-2E44D69EC95E}"/>
              </a:ext>
            </a:extLst>
          </p:cNvPr>
          <p:cNvSpPr>
            <a:spLocks noGrp="1"/>
          </p:cNvSpPr>
          <p:nvPr>
            <p:ph type="title"/>
          </p:nvPr>
        </p:nvSpPr>
        <p:spPr>
          <a:xfrm>
            <a:off x="1525301" y="1379914"/>
            <a:ext cx="9141397" cy="1231106"/>
          </a:xfrm>
        </p:spPr>
        <p:txBody>
          <a:bodyPr/>
          <a:lstStyle/>
          <a:p>
            <a:r>
              <a:rPr lang="en-US" dirty="0"/>
              <a:t>2015 U.S. Transgender Survey Executive Summary</a:t>
            </a:r>
          </a:p>
        </p:txBody>
      </p:sp>
      <p:sp>
        <p:nvSpPr>
          <p:cNvPr id="3" name="Text Placeholder 2">
            <a:extLst>
              <a:ext uri="{FF2B5EF4-FFF2-40B4-BE49-F238E27FC236}">
                <a16:creationId xmlns:a16="http://schemas.microsoft.com/office/drawing/2014/main" id="{B9142DC3-6325-4975-9A43-DD63A349253E}"/>
              </a:ext>
            </a:extLst>
          </p:cNvPr>
          <p:cNvSpPr>
            <a:spLocks noGrp="1"/>
          </p:cNvSpPr>
          <p:nvPr>
            <p:ph type="body" sz="quarter" idx="12"/>
          </p:nvPr>
        </p:nvSpPr>
        <p:spPr>
          <a:xfrm>
            <a:off x="2196307" y="3260705"/>
            <a:ext cx="7799387" cy="2463087"/>
          </a:xfrm>
        </p:spPr>
        <p:txBody>
          <a:bodyPr/>
          <a:lstStyle/>
          <a:p>
            <a:endParaRPr lang="en-US" dirty="0"/>
          </a:p>
          <a:p>
            <a:r>
              <a:rPr lang="en-US" dirty="0"/>
              <a:t>https://transequality.org/sites/default/files/docs/usts/USTS-Executive-Summary-Dec17.pdf</a:t>
            </a:r>
          </a:p>
        </p:txBody>
      </p:sp>
    </p:spTree>
    <p:extLst>
      <p:ext uri="{BB962C8B-B14F-4D97-AF65-F5344CB8AC3E}">
        <p14:creationId xmlns:p14="http://schemas.microsoft.com/office/powerpoint/2010/main" val="925426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7BA0B6F-5258-479C-87B7-C806E6757035}"/>
              </a:ext>
            </a:extLst>
          </p:cNvPr>
          <p:cNvSpPr>
            <a:spLocks noGrp="1"/>
          </p:cNvSpPr>
          <p:nvPr>
            <p:ph type="title"/>
          </p:nvPr>
        </p:nvSpPr>
        <p:spPr>
          <a:xfrm>
            <a:off x="762000" y="715961"/>
            <a:ext cx="6477000" cy="1189038"/>
          </a:xfrm>
        </p:spPr>
        <p:txBody>
          <a:bodyPr anchor="t">
            <a:normAutofit/>
          </a:bodyPr>
          <a:lstStyle/>
          <a:p>
            <a:r>
              <a:rPr lang="en-US" dirty="0"/>
              <a:t>Objectives</a:t>
            </a:r>
          </a:p>
        </p:txBody>
      </p:sp>
      <p:sp>
        <p:nvSpPr>
          <p:cNvPr id="2" name="Text Placeholder 1">
            <a:extLst>
              <a:ext uri="{FF2B5EF4-FFF2-40B4-BE49-F238E27FC236}">
                <a16:creationId xmlns:a16="http://schemas.microsoft.com/office/drawing/2014/main" id="{3F36812B-2065-4A2B-B59B-8957022687BC}"/>
              </a:ext>
            </a:extLst>
          </p:cNvPr>
          <p:cNvSpPr>
            <a:spLocks noGrp="1"/>
          </p:cNvSpPr>
          <p:nvPr>
            <p:ph type="body" sz="quarter" idx="11"/>
          </p:nvPr>
        </p:nvSpPr>
        <p:spPr>
          <a:xfrm>
            <a:off x="762000" y="1905000"/>
            <a:ext cx="6477000" cy="3276600"/>
          </a:xfrm>
        </p:spPr>
        <p:txBody>
          <a:bodyPr>
            <a:noAutofit/>
          </a:bodyPr>
          <a:lstStyle/>
          <a:p>
            <a:pPr marL="342900" marR="0" lvl="0" indent="-342900">
              <a:spcBef>
                <a:spcPts val="0"/>
              </a:spcBef>
              <a:spcAft>
                <a:spcPts val="600"/>
              </a:spcAft>
              <a:buFont typeface="+mj-lt"/>
              <a:buAutoNum type="arabicPeriod"/>
            </a:pPr>
            <a:r>
              <a:rPr lang="en-US" sz="2400" dirty="0">
                <a:effectLst/>
              </a:rPr>
              <a:t>Discuss trends and terminology relevant to the transgender population. </a:t>
            </a:r>
          </a:p>
          <a:p>
            <a:pPr marL="342900" marR="0" lvl="0" indent="-342900">
              <a:spcBef>
                <a:spcPts val="0"/>
              </a:spcBef>
              <a:spcAft>
                <a:spcPts val="600"/>
              </a:spcAft>
              <a:buFont typeface="+mj-lt"/>
              <a:buAutoNum type="arabicPeriod"/>
            </a:pPr>
            <a:r>
              <a:rPr lang="en-US" sz="2400" dirty="0">
                <a:effectLst/>
              </a:rPr>
              <a:t>Identify and review current clinical practice guidelines for providing care to individuals identifying as transgender or presenting with gender dysphoria. </a:t>
            </a:r>
          </a:p>
          <a:p>
            <a:pPr marL="342900" marR="0" lvl="0" indent="-342900">
              <a:spcBef>
                <a:spcPts val="0"/>
              </a:spcBef>
              <a:spcAft>
                <a:spcPts val="600"/>
              </a:spcAft>
              <a:buFont typeface="+mj-lt"/>
              <a:buAutoNum type="arabicPeriod"/>
            </a:pPr>
            <a:r>
              <a:rPr lang="en-US" sz="2400" dirty="0">
                <a:effectLst/>
              </a:rPr>
              <a:t>Identify resources and next steps for pharmacological and surgical gender affirming care. </a:t>
            </a:r>
          </a:p>
          <a:p>
            <a:pPr marL="342900" marR="0" lvl="0" indent="-342900">
              <a:spcBef>
                <a:spcPts val="0"/>
              </a:spcBef>
              <a:spcAft>
                <a:spcPts val="600"/>
              </a:spcAft>
              <a:buFont typeface="+mj-lt"/>
              <a:buAutoNum type="arabicPeriod"/>
            </a:pPr>
            <a:r>
              <a:rPr lang="en-US" sz="2400" dirty="0">
                <a:effectLst/>
              </a:rPr>
              <a:t>Discuss recent legislation and implications for care. </a:t>
            </a:r>
          </a:p>
        </p:txBody>
      </p:sp>
    </p:spTree>
    <p:extLst>
      <p:ext uri="{BB962C8B-B14F-4D97-AF65-F5344CB8AC3E}">
        <p14:creationId xmlns:p14="http://schemas.microsoft.com/office/powerpoint/2010/main" val="461669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75B2A8E-C8A0-45EB-9706-12F65D50B1B3}"/>
              </a:ext>
            </a:extLst>
          </p:cNvPr>
          <p:cNvSpPr>
            <a:spLocks noGrp="1"/>
          </p:cNvSpPr>
          <p:nvPr>
            <p:ph type="body" sz="quarter" idx="11"/>
          </p:nvPr>
        </p:nvSpPr>
        <p:spPr>
          <a:xfrm>
            <a:off x="766620" y="790724"/>
            <a:ext cx="10667999" cy="1996438"/>
          </a:xfrm>
        </p:spPr>
        <p:txBody>
          <a:bodyPr/>
          <a:lstStyle/>
          <a:p>
            <a:r>
              <a:rPr lang="en-US" sz="2000" dirty="0"/>
              <a:t>“The 2015 U.S. Transgender Survey (USTS) is the largest survey examining the experiences of transgender people in the United States, with 27,715 respondents from all fifty states, the District of Columbia, American Samoa, Guam, Puerto Rico, and U.S. military bases overseas.</a:t>
            </a:r>
          </a:p>
          <a:p>
            <a:endParaRPr lang="en-US" sz="2000" dirty="0"/>
          </a:p>
          <a:p>
            <a:r>
              <a:rPr lang="en-US" sz="2000" dirty="0"/>
              <a:t>The findings reveal disturbing patterns of mistreatment and discrimination and startling disparities between transgender people in the survey and the U.S. population when it comes to the most basic elements of life, such as finding a job, having a place to live, accessing medical care, and enjoying the support of family and community. </a:t>
            </a:r>
          </a:p>
          <a:p>
            <a:r>
              <a:rPr lang="en-US" sz="2000" dirty="0"/>
              <a:t>Survey respondents also experienced harassment and violence at alarmingly high rates. Several themes emerge from the thousands of data points presented in the full survey report.”</a:t>
            </a:r>
          </a:p>
        </p:txBody>
      </p:sp>
    </p:spTree>
    <p:extLst>
      <p:ext uri="{BB962C8B-B14F-4D97-AF65-F5344CB8AC3E}">
        <p14:creationId xmlns:p14="http://schemas.microsoft.com/office/powerpoint/2010/main" val="3155436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B492A-E17A-4D29-82A9-5E7B949C836F}"/>
              </a:ext>
            </a:extLst>
          </p:cNvPr>
          <p:cNvSpPr>
            <a:spLocks noGrp="1"/>
          </p:cNvSpPr>
          <p:nvPr>
            <p:ph type="title"/>
          </p:nvPr>
        </p:nvSpPr>
        <p:spPr/>
        <p:txBody>
          <a:bodyPr/>
          <a:lstStyle/>
          <a:p>
            <a:r>
              <a:rPr lang="en-US" dirty="0"/>
              <a:t>Psychological Distress and Attempted Suicide</a:t>
            </a:r>
          </a:p>
        </p:txBody>
      </p:sp>
      <p:sp>
        <p:nvSpPr>
          <p:cNvPr id="3" name="Text Placeholder 2">
            <a:extLst>
              <a:ext uri="{FF2B5EF4-FFF2-40B4-BE49-F238E27FC236}">
                <a16:creationId xmlns:a16="http://schemas.microsoft.com/office/drawing/2014/main" id="{AA9898A9-13A1-406E-8DC8-80C894AFBD0B}"/>
              </a:ext>
            </a:extLst>
          </p:cNvPr>
          <p:cNvSpPr>
            <a:spLocks noGrp="1"/>
          </p:cNvSpPr>
          <p:nvPr>
            <p:ph type="body" sz="quarter" idx="11"/>
          </p:nvPr>
        </p:nvSpPr>
        <p:spPr>
          <a:xfrm>
            <a:off x="762000" y="1905000"/>
            <a:ext cx="6477000" cy="4777154"/>
          </a:xfrm>
        </p:spPr>
        <p:txBody>
          <a:bodyPr/>
          <a:lstStyle/>
          <a:p>
            <a:r>
              <a:rPr lang="en-US" dirty="0"/>
              <a:t>39% of respondents experienced serious psychological distress in the month before completing the survey compared with only 5% of the U.S. population</a:t>
            </a:r>
          </a:p>
          <a:p>
            <a:r>
              <a:rPr lang="en-US" dirty="0"/>
              <a:t>40% have attempted suicide in their lifetime, nearly nine times the rate in the U.S. population (4.6%). </a:t>
            </a:r>
          </a:p>
          <a:p>
            <a:r>
              <a:rPr lang="en-US" dirty="0"/>
              <a:t>7% attempted suicide in the past year—nearly twelve times the rate in the U.S. population (0.6%)</a:t>
            </a:r>
          </a:p>
          <a:p>
            <a:r>
              <a:rPr lang="en-US" dirty="0"/>
              <a:t>54% of those who were out or perceived as transgender in K–12 were verbally harassed</a:t>
            </a:r>
          </a:p>
          <a:p>
            <a:r>
              <a:rPr lang="en-US" dirty="0"/>
              <a:t>24% were physically attacked, </a:t>
            </a:r>
          </a:p>
          <a:p>
            <a:r>
              <a:rPr lang="en-US" dirty="0"/>
              <a:t>13% were sexually assaulted in K–12 because of being transgender</a:t>
            </a:r>
          </a:p>
          <a:p>
            <a:r>
              <a:rPr lang="en-US" dirty="0"/>
              <a:t>17% faced such severe mistreatment as a transgender person that they left a K–12 school</a:t>
            </a:r>
          </a:p>
        </p:txBody>
      </p:sp>
    </p:spTree>
    <p:extLst>
      <p:ext uri="{BB962C8B-B14F-4D97-AF65-F5344CB8AC3E}">
        <p14:creationId xmlns:p14="http://schemas.microsoft.com/office/powerpoint/2010/main" val="2329438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8ADA2-1A0B-46E0-AE93-FA87E4DFF237}"/>
              </a:ext>
            </a:extLst>
          </p:cNvPr>
          <p:cNvSpPr>
            <a:spLocks noGrp="1"/>
          </p:cNvSpPr>
          <p:nvPr>
            <p:ph type="title"/>
          </p:nvPr>
        </p:nvSpPr>
        <p:spPr>
          <a:xfrm>
            <a:off x="5199742" y="715962"/>
            <a:ext cx="6477000" cy="787524"/>
          </a:xfrm>
        </p:spPr>
        <p:txBody>
          <a:bodyPr>
            <a:normAutofit fontScale="90000"/>
          </a:bodyPr>
          <a:lstStyle/>
          <a:p>
            <a:r>
              <a:rPr lang="en-US" dirty="0"/>
              <a:t>Results of Discrimination in Healthcare</a:t>
            </a:r>
          </a:p>
        </p:txBody>
      </p:sp>
      <p:sp>
        <p:nvSpPr>
          <p:cNvPr id="3" name="Text Placeholder 2">
            <a:extLst>
              <a:ext uri="{FF2B5EF4-FFF2-40B4-BE49-F238E27FC236}">
                <a16:creationId xmlns:a16="http://schemas.microsoft.com/office/drawing/2014/main" id="{A20A2574-0DAC-4219-891B-A8F8363E3758}"/>
              </a:ext>
            </a:extLst>
          </p:cNvPr>
          <p:cNvSpPr>
            <a:spLocks noGrp="1"/>
          </p:cNvSpPr>
          <p:nvPr>
            <p:ph type="body" sz="quarter" idx="11"/>
          </p:nvPr>
        </p:nvSpPr>
        <p:spPr>
          <a:xfrm>
            <a:off x="5199743" y="1905000"/>
            <a:ext cx="6477000" cy="4381500"/>
          </a:xfrm>
        </p:spPr>
        <p:txBody>
          <a:bodyPr/>
          <a:lstStyle/>
          <a:p>
            <a:r>
              <a:rPr lang="en-US" dirty="0"/>
              <a:t>25% of respondents experienced a problem in the past year with their insurance related to being transgender, </a:t>
            </a:r>
          </a:p>
          <a:p>
            <a:r>
              <a:rPr lang="en-US" dirty="0"/>
              <a:t>55% of those who sought coverage for transition-related surgery in the past year were denied </a:t>
            </a:r>
          </a:p>
          <a:p>
            <a:r>
              <a:rPr lang="en-US" dirty="0"/>
              <a:t>25% of those who sought coverage for hormones in the past year were denied</a:t>
            </a:r>
          </a:p>
          <a:p>
            <a:r>
              <a:rPr lang="en-US" dirty="0"/>
              <a:t>33% of those who saw a health care provider in the past year reported having at least one negative experience related to being transgender</a:t>
            </a:r>
          </a:p>
          <a:p>
            <a:r>
              <a:rPr lang="en-US" dirty="0"/>
              <a:t>23% of respondents did not see a doctor when they needed to because of fear of being mistreated as a transgender person</a:t>
            </a:r>
          </a:p>
        </p:txBody>
      </p:sp>
    </p:spTree>
    <p:extLst>
      <p:ext uri="{BB962C8B-B14F-4D97-AF65-F5344CB8AC3E}">
        <p14:creationId xmlns:p14="http://schemas.microsoft.com/office/powerpoint/2010/main" val="2703723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E9D358F-B0DD-4927-A8D0-ACA1F7EAF2CA}"/>
              </a:ext>
            </a:extLst>
          </p:cNvPr>
          <p:cNvSpPr>
            <a:spLocks noGrp="1"/>
          </p:cNvSpPr>
          <p:nvPr>
            <p:ph type="body" sz="quarter" idx="12"/>
          </p:nvPr>
        </p:nvSpPr>
        <p:spPr>
          <a:xfrm>
            <a:off x="994411" y="548640"/>
            <a:ext cx="10641330" cy="5417819"/>
          </a:xfrm>
        </p:spPr>
        <p:txBody>
          <a:bodyPr/>
          <a:lstStyle/>
          <a:p>
            <a:r>
              <a:rPr lang="en-US" sz="4400" dirty="0">
                <a:effectLst/>
                <a:latin typeface="Times New Roman" panose="02020603050405020304" pitchFamily="18" charset="0"/>
                <a:ea typeface="Calibri" panose="020F0502020204030204" pitchFamily="34" charset="0"/>
                <a:cs typeface="Times New Roman" panose="02020603050405020304" pitchFamily="18" charset="0"/>
              </a:rPr>
              <a:t>Nurse practitioners are uniquely situated to utilize best practice guidelines and sensitivity working with transgender youth. </a:t>
            </a:r>
          </a:p>
          <a:p>
            <a:endParaRPr lang="en-US" sz="4400" dirty="0">
              <a:latin typeface="Times New Roman" panose="02020603050405020304" pitchFamily="18" charset="0"/>
              <a:ea typeface="Calibri" panose="020F0502020204030204" pitchFamily="34" charset="0"/>
              <a:cs typeface="Times New Roman" panose="02020603050405020304" pitchFamily="18" charset="0"/>
            </a:endParaRPr>
          </a:p>
          <a:p>
            <a:r>
              <a:rPr lang="en-US" sz="4400" dirty="0">
                <a:effectLst/>
                <a:latin typeface="Times New Roman" panose="02020603050405020304" pitchFamily="18" charset="0"/>
                <a:ea typeface="Calibri" panose="020F0502020204030204" pitchFamily="34" charset="0"/>
                <a:cs typeface="Times New Roman" panose="02020603050405020304" pitchFamily="18" charset="0"/>
              </a:rPr>
              <a:t>As the number of individuals identifying as transgender is increasing, nursing care delivery should adapt to meet the population specific needs for transgender youth.</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09209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ext Placeholder 2">
            <a:extLst>
              <a:ext uri="{FF2B5EF4-FFF2-40B4-BE49-F238E27FC236}">
                <a16:creationId xmlns:a16="http://schemas.microsoft.com/office/drawing/2014/main" id="{1E73D992-BB27-4045-8C45-0F35205D90D3}"/>
              </a:ext>
            </a:extLst>
          </p:cNvPr>
          <p:cNvGraphicFramePr/>
          <p:nvPr>
            <p:extLst>
              <p:ext uri="{D42A27DB-BD31-4B8C-83A1-F6EECF244321}">
                <p14:modId xmlns:p14="http://schemas.microsoft.com/office/powerpoint/2010/main" val="3370221919"/>
              </p:ext>
            </p:extLst>
          </p:nvPr>
        </p:nvGraphicFramePr>
        <p:xfrm>
          <a:off x="378069" y="1450731"/>
          <a:ext cx="11517923" cy="4457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4">
            <a:extLst>
              <a:ext uri="{FF2B5EF4-FFF2-40B4-BE49-F238E27FC236}">
                <a16:creationId xmlns:a16="http://schemas.microsoft.com/office/drawing/2014/main" id="{37613854-E144-4027-8BFB-3232F56F2B0A}"/>
              </a:ext>
            </a:extLst>
          </p:cNvPr>
          <p:cNvSpPr>
            <a:spLocks noGrp="1"/>
          </p:cNvSpPr>
          <p:nvPr>
            <p:ph type="title"/>
          </p:nvPr>
        </p:nvSpPr>
        <p:spPr/>
        <p:txBody>
          <a:bodyPr/>
          <a:lstStyle/>
          <a:p>
            <a:pPr algn="ctr"/>
            <a:r>
              <a:rPr lang="en-US" dirty="0"/>
              <a:t>Resources for Patient Support</a:t>
            </a:r>
          </a:p>
        </p:txBody>
      </p:sp>
    </p:spTree>
    <p:extLst>
      <p:ext uri="{BB962C8B-B14F-4D97-AF65-F5344CB8AC3E}">
        <p14:creationId xmlns:p14="http://schemas.microsoft.com/office/powerpoint/2010/main" val="33665277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52270-4AAD-4E51-AB5F-E9E871F8FDA7}"/>
              </a:ext>
            </a:extLst>
          </p:cNvPr>
          <p:cNvSpPr>
            <a:spLocks noGrp="1"/>
          </p:cNvSpPr>
          <p:nvPr>
            <p:ph type="title"/>
          </p:nvPr>
        </p:nvSpPr>
        <p:spPr/>
        <p:txBody>
          <a:bodyPr/>
          <a:lstStyle/>
          <a:p>
            <a:r>
              <a:rPr lang="en-US" b="0" i="0" dirty="0">
                <a:solidFill>
                  <a:srgbClr val="09142A"/>
                </a:solidFill>
                <a:effectLst/>
                <a:latin typeface="Roboto" panose="02000000000000000000" pitchFamily="2" charset="0"/>
              </a:rPr>
              <a:t>Professional Resources for Clinicians</a:t>
            </a:r>
            <a:br>
              <a:rPr lang="en-US" b="0" i="0" dirty="0">
                <a:solidFill>
                  <a:srgbClr val="09142A"/>
                </a:solidFill>
                <a:effectLst/>
                <a:latin typeface="Roboto" panose="02000000000000000000" pitchFamily="2" charset="0"/>
              </a:rPr>
            </a:br>
            <a:br>
              <a:rPr lang="en-US" b="0" i="0" dirty="0">
                <a:solidFill>
                  <a:srgbClr val="09142A"/>
                </a:solidFill>
                <a:effectLst/>
                <a:latin typeface="Times New Roman" panose="02020603050405020304" pitchFamily="18" charset="0"/>
              </a:rPr>
            </a:br>
            <a:endParaRPr lang="en-US" dirty="0"/>
          </a:p>
        </p:txBody>
      </p:sp>
      <p:sp>
        <p:nvSpPr>
          <p:cNvPr id="3" name="Text Placeholder 2">
            <a:extLst>
              <a:ext uri="{FF2B5EF4-FFF2-40B4-BE49-F238E27FC236}">
                <a16:creationId xmlns:a16="http://schemas.microsoft.com/office/drawing/2014/main" id="{CA4966BF-9714-405E-863F-4FCFB653844D}"/>
              </a:ext>
            </a:extLst>
          </p:cNvPr>
          <p:cNvSpPr>
            <a:spLocks noGrp="1"/>
          </p:cNvSpPr>
          <p:nvPr>
            <p:ph type="body" sz="quarter" idx="11"/>
          </p:nvPr>
        </p:nvSpPr>
        <p:spPr>
          <a:xfrm>
            <a:off x="762000" y="1905000"/>
            <a:ext cx="6477000" cy="4373252"/>
          </a:xfrm>
        </p:spPr>
        <p:txBody>
          <a:bodyPr/>
          <a:lstStyle/>
          <a:p>
            <a:r>
              <a:rPr lang="en-US" b="0" i="0" dirty="0">
                <a:solidFill>
                  <a:srgbClr val="09142A"/>
                </a:solidFill>
                <a:effectLst/>
                <a:latin typeface="Arial" panose="020B0604020202020204" pitchFamily="34" charset="0"/>
              </a:rPr>
              <a:t>The American Academy of Family Physicians Foundation </a:t>
            </a:r>
          </a:p>
          <a:p>
            <a:r>
              <a:rPr lang="en-US" b="0" i="0" dirty="0">
                <a:solidFill>
                  <a:srgbClr val="09142A"/>
                </a:solidFill>
                <a:effectLst/>
                <a:latin typeface="Times New Roman" panose="02020603050405020304" pitchFamily="18" charset="0"/>
              </a:rPr>
              <a:t>Transgender Health Resources</a:t>
            </a:r>
            <a:endParaRPr lang="en-US" b="0" i="0" dirty="0">
              <a:solidFill>
                <a:srgbClr val="09142A"/>
              </a:solidFill>
              <a:effectLst/>
              <a:latin typeface="Roboto" panose="02000000000000000000" pitchFamily="2" charset="0"/>
            </a:endParaRPr>
          </a:p>
          <a:p>
            <a:r>
              <a:rPr lang="en-US" dirty="0">
                <a:hlinkClick r:id="rId2"/>
              </a:rPr>
              <a:t>https://www.aafp.org/membership/welcome-center/involve/connect/constituencies-forums/lgbt/transgender.html</a:t>
            </a:r>
            <a:endParaRPr lang="en-US" dirty="0"/>
          </a:p>
          <a:p>
            <a:endParaRPr lang="en-US" dirty="0"/>
          </a:p>
          <a:p>
            <a:r>
              <a:rPr lang="en-US" dirty="0"/>
              <a:t>CDC</a:t>
            </a:r>
          </a:p>
          <a:p>
            <a:r>
              <a:rPr lang="en-US" b="0" i="0" dirty="0">
                <a:solidFill>
                  <a:srgbClr val="000000"/>
                </a:solidFill>
                <a:effectLst/>
                <a:latin typeface="Merriweather" panose="020B0604020202020204" pitchFamily="2" charset="0"/>
              </a:rPr>
              <a:t>Patient-Centered Care for Transgender People: Recommended Practices for Health Care Settings</a:t>
            </a:r>
          </a:p>
          <a:p>
            <a:r>
              <a:rPr lang="en-US" b="0" i="0" dirty="0">
                <a:solidFill>
                  <a:srgbClr val="000000"/>
                </a:solidFill>
                <a:effectLst/>
                <a:latin typeface="Merriweather" panose="020B0604020202020204" pitchFamily="2" charset="0"/>
                <a:hlinkClick r:id="rId3"/>
              </a:rPr>
              <a:t>https://www.cdc.gov/hiv/clinicians/transforming-health/health-care-providers/affirmative-care.html</a:t>
            </a:r>
            <a:r>
              <a:rPr lang="en-US" b="0" i="0" dirty="0">
                <a:solidFill>
                  <a:srgbClr val="000000"/>
                </a:solidFill>
                <a:effectLst/>
                <a:latin typeface="Merriweather" panose="020B0604020202020204" pitchFamily="2" charset="0"/>
              </a:rPr>
              <a:t> </a:t>
            </a:r>
          </a:p>
          <a:p>
            <a:endParaRPr lang="en-US" b="0" i="0" dirty="0">
              <a:solidFill>
                <a:srgbClr val="000000"/>
              </a:solidFill>
              <a:effectLst/>
              <a:latin typeface="Merriweather" panose="020B0604020202020204" pitchFamily="2" charset="0"/>
            </a:endParaRPr>
          </a:p>
          <a:p>
            <a:endParaRPr lang="en-US" dirty="0"/>
          </a:p>
        </p:txBody>
      </p:sp>
    </p:spTree>
    <p:extLst>
      <p:ext uri="{BB962C8B-B14F-4D97-AF65-F5344CB8AC3E}">
        <p14:creationId xmlns:p14="http://schemas.microsoft.com/office/powerpoint/2010/main" val="559676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8DF32A-D165-40DA-AAE8-A6E9579E2F79}"/>
              </a:ext>
            </a:extLst>
          </p:cNvPr>
          <p:cNvSpPr>
            <a:spLocks noGrp="1"/>
          </p:cNvSpPr>
          <p:nvPr>
            <p:ph type="title"/>
          </p:nvPr>
        </p:nvSpPr>
        <p:spPr>
          <a:xfrm>
            <a:off x="1525301" y="1995467"/>
            <a:ext cx="9141397" cy="615553"/>
          </a:xfrm>
        </p:spPr>
        <p:txBody>
          <a:bodyPr/>
          <a:lstStyle/>
          <a:p>
            <a:r>
              <a:rPr lang="en-US" dirty="0"/>
              <a:t>Questions </a:t>
            </a:r>
            <a:r>
              <a:rPr lang="en-US" dirty="0">
                <a:solidFill>
                  <a:schemeClr val="accent6">
                    <a:lumMod val="60000"/>
                    <a:lumOff val="40000"/>
                  </a:schemeClr>
                </a:solidFill>
              </a:rPr>
              <a:t>&amp;</a:t>
            </a:r>
            <a:r>
              <a:rPr lang="en-US" dirty="0"/>
              <a:t> Answers</a:t>
            </a:r>
          </a:p>
        </p:txBody>
      </p:sp>
    </p:spTree>
    <p:extLst>
      <p:ext uri="{BB962C8B-B14F-4D97-AF65-F5344CB8AC3E}">
        <p14:creationId xmlns:p14="http://schemas.microsoft.com/office/powerpoint/2010/main" val="576716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FA1BA-6662-476F-89D5-707521836F3D}"/>
              </a:ext>
            </a:extLst>
          </p:cNvPr>
          <p:cNvSpPr>
            <a:spLocks noGrp="1"/>
          </p:cNvSpPr>
          <p:nvPr>
            <p:ph type="title"/>
          </p:nvPr>
        </p:nvSpPr>
        <p:spPr/>
        <p:txBody>
          <a:bodyPr/>
          <a:lstStyle/>
          <a:p>
            <a:r>
              <a:rPr lang="en-US" dirty="0"/>
              <a:t>References</a:t>
            </a:r>
          </a:p>
        </p:txBody>
      </p:sp>
      <p:sp>
        <p:nvSpPr>
          <p:cNvPr id="6" name="TextBox 5">
            <a:extLst>
              <a:ext uri="{FF2B5EF4-FFF2-40B4-BE49-F238E27FC236}">
                <a16:creationId xmlns:a16="http://schemas.microsoft.com/office/drawing/2014/main" id="{CAE422E4-1628-46E7-A3EF-9A66D6514103}"/>
              </a:ext>
            </a:extLst>
          </p:cNvPr>
          <p:cNvSpPr txBox="1"/>
          <p:nvPr/>
        </p:nvSpPr>
        <p:spPr>
          <a:xfrm>
            <a:off x="838200" y="1362296"/>
            <a:ext cx="11007436" cy="3970318"/>
          </a:xfrm>
          <a:prstGeom prst="rect">
            <a:avLst/>
          </a:prstGeom>
          <a:noFill/>
        </p:spPr>
        <p:txBody>
          <a:bodyPr wrap="square">
            <a:spAutoFit/>
          </a:bodyPr>
          <a:lstStyle/>
          <a:p>
            <a:pPr indent="-457200" algn="l"/>
            <a:r>
              <a:rPr lang="en-US" b="0" i="0" dirty="0">
                <a:solidFill>
                  <a:srgbClr val="111111"/>
                </a:solidFill>
                <a:effectLst/>
                <a:latin typeface="+mn-lt"/>
              </a:rPr>
              <a:t>American Psychiatric Association. (2013) </a:t>
            </a:r>
            <a:r>
              <a:rPr lang="en-US" b="0" i="1" dirty="0">
                <a:solidFill>
                  <a:srgbClr val="111111"/>
                </a:solidFill>
                <a:effectLst/>
                <a:latin typeface="+mn-lt"/>
              </a:rPr>
              <a:t>Diagnostic and Statistical Manual of Mental Disorders </a:t>
            </a:r>
            <a:r>
              <a:rPr lang="en-US" b="0" i="0" dirty="0">
                <a:solidFill>
                  <a:srgbClr val="111111"/>
                </a:solidFill>
                <a:effectLst/>
                <a:latin typeface="+mn-lt"/>
              </a:rPr>
              <a:t>(DSM-5</a:t>
            </a:r>
            <a:r>
              <a:rPr lang="en-US" b="0" i="1" dirty="0">
                <a:solidFill>
                  <a:srgbClr val="111111"/>
                </a:solidFill>
                <a:effectLst/>
                <a:latin typeface="+mn-lt"/>
              </a:rPr>
              <a:t>), Fifth edition</a:t>
            </a:r>
            <a:r>
              <a:rPr lang="en-US" b="0" i="0" dirty="0">
                <a:solidFill>
                  <a:srgbClr val="111111"/>
                </a:solidFill>
                <a:effectLst/>
                <a:latin typeface="+mn-lt"/>
              </a:rPr>
              <a:t>. </a:t>
            </a:r>
          </a:p>
          <a:p>
            <a:pPr indent="-457200" algn="l"/>
            <a:r>
              <a:rPr lang="en-US" b="0" i="0" dirty="0">
                <a:solidFill>
                  <a:srgbClr val="111111"/>
                </a:solidFill>
                <a:effectLst/>
                <a:latin typeface="+mn-lt"/>
              </a:rPr>
              <a:t>Coleman, E., </a:t>
            </a:r>
            <a:r>
              <a:rPr lang="en-US" b="0" i="0" dirty="0" err="1">
                <a:solidFill>
                  <a:srgbClr val="111111"/>
                </a:solidFill>
                <a:effectLst/>
                <a:latin typeface="+mn-lt"/>
              </a:rPr>
              <a:t>Bockting</a:t>
            </a:r>
            <a:r>
              <a:rPr lang="en-US" b="0" i="0" dirty="0">
                <a:solidFill>
                  <a:srgbClr val="111111"/>
                </a:solidFill>
                <a:effectLst/>
                <a:latin typeface="+mn-lt"/>
              </a:rPr>
              <a:t>, W., </a:t>
            </a:r>
            <a:r>
              <a:rPr lang="en-US" b="0" i="0" dirty="0" err="1">
                <a:solidFill>
                  <a:srgbClr val="111111"/>
                </a:solidFill>
                <a:effectLst/>
                <a:latin typeface="+mn-lt"/>
              </a:rPr>
              <a:t>Botzer</a:t>
            </a:r>
            <a:r>
              <a:rPr lang="en-US" b="0" i="0" dirty="0">
                <a:solidFill>
                  <a:srgbClr val="111111"/>
                </a:solidFill>
                <a:effectLst/>
                <a:latin typeface="+mn-lt"/>
              </a:rPr>
              <a:t>, M., Cohen-</a:t>
            </a:r>
            <a:r>
              <a:rPr lang="en-US" b="0" i="0" dirty="0" err="1">
                <a:solidFill>
                  <a:srgbClr val="111111"/>
                </a:solidFill>
                <a:effectLst/>
                <a:latin typeface="+mn-lt"/>
              </a:rPr>
              <a:t>Kettenis</a:t>
            </a:r>
            <a:r>
              <a:rPr lang="en-US" b="0" i="0" dirty="0">
                <a:solidFill>
                  <a:srgbClr val="111111"/>
                </a:solidFill>
                <a:effectLst/>
                <a:latin typeface="+mn-lt"/>
              </a:rPr>
              <a:t>, P., </a:t>
            </a:r>
            <a:r>
              <a:rPr lang="en-US" b="0" i="0" dirty="0" err="1">
                <a:solidFill>
                  <a:srgbClr val="111111"/>
                </a:solidFill>
                <a:effectLst/>
                <a:latin typeface="+mn-lt"/>
              </a:rPr>
              <a:t>DeCuypere</a:t>
            </a:r>
            <a:r>
              <a:rPr lang="en-US" b="0" i="0" dirty="0">
                <a:solidFill>
                  <a:srgbClr val="111111"/>
                </a:solidFill>
                <a:effectLst/>
                <a:latin typeface="+mn-lt"/>
              </a:rPr>
              <a:t>, G., Feldman, J., ... &amp; </a:t>
            </a:r>
            <a:r>
              <a:rPr lang="en-US" b="0" i="0" dirty="0" err="1">
                <a:solidFill>
                  <a:srgbClr val="111111"/>
                </a:solidFill>
                <a:effectLst/>
                <a:latin typeface="+mn-lt"/>
              </a:rPr>
              <a:t>Monstrey</a:t>
            </a:r>
            <a:r>
              <a:rPr lang="en-US" b="0" i="0" dirty="0">
                <a:solidFill>
                  <a:srgbClr val="111111"/>
                </a:solidFill>
                <a:effectLst/>
                <a:latin typeface="+mn-lt"/>
              </a:rPr>
              <a:t>, S. (2012). </a:t>
            </a:r>
            <a:r>
              <a:rPr lang="en-US" b="0" i="0" u="none" strike="noStrike" dirty="0">
                <a:solidFill>
                  <a:srgbClr val="0B85D0"/>
                </a:solidFill>
                <a:effectLst/>
                <a:latin typeface="+mn-lt"/>
                <a:hlinkClick r:id="rId2"/>
              </a:rPr>
              <a:t>Standards of care for the health of transsexual, transgender, and gender-nonconforming people, version 7. </a:t>
            </a:r>
            <a:r>
              <a:rPr lang="en-US" b="0" i="1" dirty="0">
                <a:solidFill>
                  <a:srgbClr val="111111"/>
                </a:solidFill>
                <a:effectLst/>
                <a:latin typeface="+mn-lt"/>
              </a:rPr>
              <a:t>International journal of transgenderism</a:t>
            </a:r>
            <a:r>
              <a:rPr lang="en-US" b="0" i="0" dirty="0">
                <a:solidFill>
                  <a:srgbClr val="111111"/>
                </a:solidFill>
                <a:effectLst/>
                <a:latin typeface="+mn-lt"/>
              </a:rPr>
              <a:t>, </a:t>
            </a:r>
            <a:r>
              <a:rPr lang="en-US" b="0" i="1" dirty="0">
                <a:solidFill>
                  <a:srgbClr val="111111"/>
                </a:solidFill>
                <a:effectLst/>
                <a:latin typeface="+mn-lt"/>
              </a:rPr>
              <a:t>13</a:t>
            </a:r>
            <a:r>
              <a:rPr lang="en-US" b="0" i="0" dirty="0">
                <a:solidFill>
                  <a:srgbClr val="111111"/>
                </a:solidFill>
                <a:effectLst/>
                <a:latin typeface="+mn-lt"/>
              </a:rPr>
              <a:t>(4), 165-232.</a:t>
            </a:r>
          </a:p>
          <a:p>
            <a:pPr indent="-457200"/>
            <a:r>
              <a:rPr lang="en-US" b="0" i="0" dirty="0">
                <a:solidFill>
                  <a:srgbClr val="111111"/>
                </a:solidFill>
                <a:effectLst/>
                <a:latin typeface="+mn-lt"/>
              </a:rPr>
              <a:t>Klein, A., &amp; Golub, S. A. (2016). </a:t>
            </a:r>
            <a:r>
              <a:rPr lang="en-US" b="0" i="0" u="none" strike="noStrike" dirty="0">
                <a:solidFill>
                  <a:srgbClr val="0B85D0"/>
                </a:solidFill>
                <a:effectLst/>
                <a:latin typeface="+mn-lt"/>
                <a:hlinkClick r:id="rId3"/>
              </a:rPr>
              <a:t>Family rejection as a predictor of suicide attempts and substance misuse among transgender and gender nonconforming adults</a:t>
            </a:r>
            <a:r>
              <a:rPr lang="en-US" b="0" i="0" dirty="0">
                <a:solidFill>
                  <a:srgbClr val="111111"/>
                </a:solidFill>
                <a:effectLst/>
                <a:latin typeface="+mn-lt"/>
              </a:rPr>
              <a:t>. </a:t>
            </a:r>
            <a:r>
              <a:rPr lang="en-US" b="0" i="1" dirty="0">
                <a:solidFill>
                  <a:srgbClr val="111111"/>
                </a:solidFill>
                <a:effectLst/>
                <a:latin typeface="+mn-lt"/>
              </a:rPr>
              <a:t>LGBT health</a:t>
            </a:r>
            <a:r>
              <a:rPr lang="en-US" b="0" i="0" dirty="0">
                <a:solidFill>
                  <a:srgbClr val="111111"/>
                </a:solidFill>
                <a:effectLst/>
                <a:latin typeface="+mn-lt"/>
              </a:rPr>
              <a:t>, </a:t>
            </a:r>
            <a:r>
              <a:rPr lang="en-US" b="0" i="1" dirty="0">
                <a:solidFill>
                  <a:srgbClr val="111111"/>
                </a:solidFill>
                <a:effectLst/>
                <a:latin typeface="+mn-lt"/>
              </a:rPr>
              <a:t>3</a:t>
            </a:r>
            <a:r>
              <a:rPr lang="en-US" b="0" i="0" dirty="0">
                <a:solidFill>
                  <a:srgbClr val="111111"/>
                </a:solidFill>
                <a:effectLst/>
                <a:latin typeface="+mn-lt"/>
              </a:rPr>
              <a:t>(3), 193-199.</a:t>
            </a:r>
          </a:p>
          <a:p>
            <a:pPr indent="-457200"/>
            <a:r>
              <a:rPr lang="en-US" b="0" i="0" dirty="0">
                <a:solidFill>
                  <a:srgbClr val="111111"/>
                </a:solidFill>
                <a:effectLst/>
                <a:latin typeface="+mn-lt"/>
              </a:rPr>
              <a:t>James, S., Herman, J., Rankin, S., </a:t>
            </a:r>
            <a:r>
              <a:rPr lang="en-US" b="0" i="0" dirty="0" err="1">
                <a:solidFill>
                  <a:srgbClr val="111111"/>
                </a:solidFill>
                <a:effectLst/>
                <a:latin typeface="+mn-lt"/>
              </a:rPr>
              <a:t>Keisling</a:t>
            </a:r>
            <a:r>
              <a:rPr lang="en-US" b="0" i="0" dirty="0">
                <a:solidFill>
                  <a:srgbClr val="111111"/>
                </a:solidFill>
                <a:effectLst/>
                <a:latin typeface="+mn-lt"/>
              </a:rPr>
              <a:t>, M., </a:t>
            </a:r>
            <a:r>
              <a:rPr lang="en-US" b="0" i="0" dirty="0" err="1">
                <a:solidFill>
                  <a:srgbClr val="111111"/>
                </a:solidFill>
                <a:effectLst/>
                <a:latin typeface="+mn-lt"/>
              </a:rPr>
              <a:t>Mottet</a:t>
            </a:r>
            <a:r>
              <a:rPr lang="en-US" b="0" i="0" dirty="0">
                <a:solidFill>
                  <a:srgbClr val="111111"/>
                </a:solidFill>
                <a:effectLst/>
                <a:latin typeface="+mn-lt"/>
              </a:rPr>
              <a:t>, L., &amp; Anafi, M. A. (2016). The Report of The 2015 US Transgender Survey. </a:t>
            </a:r>
            <a:r>
              <a:rPr lang="en-US" b="0" i="0" u="none" strike="noStrike" dirty="0">
                <a:solidFill>
                  <a:srgbClr val="0B85D0"/>
                </a:solidFill>
                <a:effectLst/>
                <a:latin typeface="+mn-lt"/>
                <a:hlinkClick r:id="rId4"/>
              </a:rPr>
              <a:t>http://www.ustranssurvey.org/reports</a:t>
            </a:r>
            <a:r>
              <a:rPr lang="en-US" b="0" i="0" dirty="0">
                <a:solidFill>
                  <a:srgbClr val="111111"/>
                </a:solidFill>
                <a:effectLst/>
                <a:latin typeface="+mn-lt"/>
              </a:rPr>
              <a:t>. </a:t>
            </a:r>
          </a:p>
          <a:p>
            <a:pPr indent="-457200"/>
            <a:r>
              <a:rPr lang="en-US" b="0" i="0" dirty="0" err="1">
                <a:solidFill>
                  <a:srgbClr val="2A2A2A"/>
                </a:solidFill>
                <a:effectLst/>
                <a:latin typeface="+mn-lt"/>
              </a:rPr>
              <a:t>Hembree</a:t>
            </a:r>
            <a:r>
              <a:rPr lang="en-US" b="0" i="0" dirty="0">
                <a:solidFill>
                  <a:srgbClr val="2A2A2A"/>
                </a:solidFill>
                <a:effectLst/>
                <a:latin typeface="+mn-lt"/>
              </a:rPr>
              <a:t>, W. C., Cohen-</a:t>
            </a:r>
            <a:r>
              <a:rPr lang="en-US" b="0" i="0" dirty="0" err="1">
                <a:solidFill>
                  <a:srgbClr val="2A2A2A"/>
                </a:solidFill>
                <a:effectLst/>
                <a:latin typeface="+mn-lt"/>
              </a:rPr>
              <a:t>Kettenis</a:t>
            </a:r>
            <a:r>
              <a:rPr lang="en-US" b="0" i="0" dirty="0">
                <a:solidFill>
                  <a:srgbClr val="2A2A2A"/>
                </a:solidFill>
                <a:effectLst/>
                <a:latin typeface="+mn-lt"/>
              </a:rPr>
              <a:t>, P.T., </a:t>
            </a:r>
            <a:r>
              <a:rPr lang="en-US" b="0" i="0" dirty="0" err="1">
                <a:solidFill>
                  <a:srgbClr val="2A2A2A"/>
                </a:solidFill>
                <a:effectLst/>
                <a:latin typeface="+mn-lt"/>
              </a:rPr>
              <a:t>Gooren</a:t>
            </a:r>
            <a:r>
              <a:rPr lang="en-US" b="0" i="0" dirty="0">
                <a:solidFill>
                  <a:srgbClr val="2A2A2A"/>
                </a:solidFill>
                <a:effectLst/>
                <a:latin typeface="+mn-lt"/>
              </a:rPr>
              <a:t>, L., </a:t>
            </a:r>
            <a:r>
              <a:rPr lang="en-US" b="0" i="0" dirty="0" err="1">
                <a:solidFill>
                  <a:srgbClr val="2A2A2A"/>
                </a:solidFill>
                <a:effectLst/>
                <a:latin typeface="+mn-lt"/>
              </a:rPr>
              <a:t>Hannema</a:t>
            </a:r>
            <a:r>
              <a:rPr lang="en-US" b="0" i="0" dirty="0">
                <a:solidFill>
                  <a:srgbClr val="2A2A2A"/>
                </a:solidFill>
                <a:effectLst/>
                <a:latin typeface="+mn-lt"/>
              </a:rPr>
              <a:t>, S. E., Meyer, W. J., Murad, M. H., Rosenthal, S. M., Safer, J. D., </a:t>
            </a:r>
            <a:r>
              <a:rPr lang="en-US" b="0" i="0" dirty="0" err="1">
                <a:solidFill>
                  <a:srgbClr val="2A2A2A"/>
                </a:solidFill>
                <a:effectLst/>
                <a:latin typeface="+mn-lt"/>
              </a:rPr>
              <a:t>Tangpricha</a:t>
            </a:r>
            <a:r>
              <a:rPr lang="en-US" b="0" i="0" dirty="0">
                <a:solidFill>
                  <a:srgbClr val="2A2A2A"/>
                </a:solidFill>
                <a:effectLst/>
                <a:latin typeface="+mn-lt"/>
              </a:rPr>
              <a:t>, T., </a:t>
            </a:r>
            <a:r>
              <a:rPr lang="en-US" b="0" i="0" dirty="0" err="1">
                <a:solidFill>
                  <a:srgbClr val="2A2A2A"/>
                </a:solidFill>
                <a:effectLst/>
                <a:latin typeface="+mn-lt"/>
              </a:rPr>
              <a:t>T’Sjoen</a:t>
            </a:r>
            <a:r>
              <a:rPr lang="en-US" b="0" i="0" dirty="0">
                <a:solidFill>
                  <a:srgbClr val="2A2A2A"/>
                </a:solidFill>
                <a:effectLst/>
                <a:latin typeface="+mn-lt"/>
              </a:rPr>
              <a:t>, G. (2017) Endocrine Treatment of Gender-Dysphoric/Gender-Incongruent Persons: An Endocrine Society Clinical Practice Guideline, </a:t>
            </a:r>
            <a:r>
              <a:rPr lang="en-US" b="0" i="1" dirty="0">
                <a:solidFill>
                  <a:srgbClr val="2A2A2A"/>
                </a:solidFill>
                <a:effectLst/>
                <a:latin typeface="+mn-lt"/>
              </a:rPr>
              <a:t>The Journal of Clinical Endocrinology &amp; Metabolism</a:t>
            </a:r>
            <a:r>
              <a:rPr lang="en-US" b="0" i="0" dirty="0">
                <a:solidFill>
                  <a:srgbClr val="2A2A2A"/>
                </a:solidFill>
                <a:effectLst/>
                <a:latin typeface="+mn-lt"/>
              </a:rPr>
              <a:t>, Volume 102, Issue 11, 1 November 2017, Pages 3869–3903, </a:t>
            </a:r>
            <a:r>
              <a:rPr lang="en-US" b="0" i="0" u="none" strike="noStrike" dirty="0">
                <a:solidFill>
                  <a:srgbClr val="006FB7"/>
                </a:solidFill>
                <a:effectLst/>
                <a:latin typeface="+mn-lt"/>
                <a:hlinkClick r:id="rId5"/>
              </a:rPr>
              <a:t>https://doi.org/10.1210/jc.2017-01658</a:t>
            </a:r>
            <a:endParaRPr lang="en-US" b="0" i="0" dirty="0">
              <a:solidFill>
                <a:srgbClr val="111111"/>
              </a:solidFill>
              <a:effectLst/>
              <a:latin typeface="+mn-lt"/>
            </a:endParaRPr>
          </a:p>
        </p:txBody>
      </p:sp>
    </p:spTree>
    <p:extLst>
      <p:ext uri="{BB962C8B-B14F-4D97-AF65-F5344CB8AC3E}">
        <p14:creationId xmlns:p14="http://schemas.microsoft.com/office/powerpoint/2010/main" val="2279328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1262CD5-AD01-42E3-9173-97C12BB0D9B8}"/>
              </a:ext>
            </a:extLst>
          </p:cNvPr>
          <p:cNvSpPr>
            <a:spLocks noGrp="1"/>
          </p:cNvSpPr>
          <p:nvPr>
            <p:ph type="title"/>
          </p:nvPr>
        </p:nvSpPr>
        <p:spPr>
          <a:xfrm>
            <a:off x="5199742" y="715961"/>
            <a:ext cx="6477000" cy="1189037"/>
          </a:xfrm>
        </p:spPr>
        <p:txBody>
          <a:bodyPr/>
          <a:lstStyle/>
          <a:p>
            <a:r>
              <a:rPr lang="en-US" dirty="0"/>
              <a:t>Terminology</a:t>
            </a:r>
            <a:br>
              <a:rPr lang="en-US" dirty="0"/>
            </a:br>
            <a:endParaRPr lang="en-US" dirty="0"/>
          </a:p>
        </p:txBody>
      </p:sp>
      <p:sp>
        <p:nvSpPr>
          <p:cNvPr id="3" name="Text Placeholder 2">
            <a:extLst>
              <a:ext uri="{FF2B5EF4-FFF2-40B4-BE49-F238E27FC236}">
                <a16:creationId xmlns:a16="http://schemas.microsoft.com/office/drawing/2014/main" id="{EF99585A-5E1F-40FA-8E64-BB4F04611657}"/>
              </a:ext>
            </a:extLst>
          </p:cNvPr>
          <p:cNvSpPr>
            <a:spLocks noGrp="1"/>
          </p:cNvSpPr>
          <p:nvPr>
            <p:ph type="body" sz="quarter" idx="11"/>
          </p:nvPr>
        </p:nvSpPr>
        <p:spPr>
          <a:xfrm>
            <a:off x="5284585" y="1574277"/>
            <a:ext cx="6477000" cy="4911364"/>
          </a:xfrm>
        </p:spPr>
        <p:txBody>
          <a:bodyPr vert="horz" lIns="91440" tIns="45720" rIns="91440" bIns="45720" rtlCol="0" anchor="t">
            <a:normAutofit fontScale="92500" lnSpcReduction="20000"/>
          </a:bodyPr>
          <a:lstStyle/>
          <a:p>
            <a:r>
              <a:rPr lang="en-US" dirty="0"/>
              <a:t>This is not intended to be a full list of relevant terms</a:t>
            </a:r>
          </a:p>
          <a:p>
            <a:pPr lvl="1"/>
            <a:r>
              <a:rPr lang="en-US" dirty="0"/>
              <a:t>Ally: someone who supports the LGBTQ+ community</a:t>
            </a:r>
          </a:p>
          <a:p>
            <a:pPr lvl="1"/>
            <a:r>
              <a:rPr lang="en-US" dirty="0"/>
              <a:t>Cisgender: sex assignment at birth is congruent with gender identity and expression</a:t>
            </a:r>
          </a:p>
          <a:p>
            <a:pPr lvl="1"/>
            <a:r>
              <a:rPr lang="en-US" dirty="0"/>
              <a:t>Gender expression: external expression of gender identity </a:t>
            </a:r>
          </a:p>
          <a:p>
            <a:pPr lvl="1"/>
            <a:r>
              <a:rPr lang="en-US" dirty="0"/>
              <a:t>Gender identity: the individual’s concept of self as it relates to gender</a:t>
            </a:r>
          </a:p>
          <a:p>
            <a:pPr lvl="1"/>
            <a:r>
              <a:rPr lang="en-US" dirty="0"/>
              <a:t>Transgender: (transwoman, transman) this is an individual who identifies as a gender different from their biological gender</a:t>
            </a:r>
          </a:p>
          <a:p>
            <a:pPr lvl="1"/>
            <a:r>
              <a:rPr lang="en-US" dirty="0"/>
              <a:t>Gender fluid/ gender queer: this individual identifies as neither male nor female exclusively</a:t>
            </a:r>
          </a:p>
          <a:p>
            <a:pPr lvl="1"/>
            <a:r>
              <a:rPr lang="en-US" dirty="0"/>
              <a:t>Queer: not heterosexual </a:t>
            </a:r>
          </a:p>
          <a:p>
            <a:pPr lvl="1"/>
            <a:r>
              <a:rPr lang="en-US" dirty="0"/>
              <a:t>Misgendering: making an incorrect assumption about gender identity </a:t>
            </a:r>
          </a:p>
          <a:p>
            <a:pPr lvl="1"/>
            <a:r>
              <a:rPr lang="en-US" dirty="0"/>
              <a:t>Intersex: born with internal or external genitalia that does not conform to typical male or female </a:t>
            </a:r>
          </a:p>
          <a:p>
            <a:pPr lvl="1"/>
            <a:endParaRPr lang="en-US" dirty="0"/>
          </a:p>
          <a:p>
            <a:pPr lvl="1"/>
            <a:endParaRPr lang="en-US" dirty="0"/>
          </a:p>
        </p:txBody>
      </p:sp>
    </p:spTree>
    <p:extLst>
      <p:ext uri="{BB962C8B-B14F-4D97-AF65-F5344CB8AC3E}">
        <p14:creationId xmlns:p14="http://schemas.microsoft.com/office/powerpoint/2010/main" val="394783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E9CED-9418-4AAE-AB4E-4C6A030E00D2}"/>
              </a:ext>
            </a:extLst>
          </p:cNvPr>
          <p:cNvSpPr>
            <a:spLocks noGrp="1"/>
          </p:cNvSpPr>
          <p:nvPr>
            <p:ph type="title"/>
          </p:nvPr>
        </p:nvSpPr>
        <p:spPr>
          <a:xfrm>
            <a:off x="1525300" y="1223307"/>
            <a:ext cx="9141397" cy="615553"/>
          </a:xfrm>
        </p:spPr>
        <p:txBody>
          <a:bodyPr wrap="square" anchor="b">
            <a:normAutofit/>
          </a:bodyPr>
          <a:lstStyle/>
          <a:p>
            <a:r>
              <a:rPr lang="en-US" dirty="0"/>
              <a:t>Gender Dysphoria</a:t>
            </a:r>
          </a:p>
        </p:txBody>
      </p:sp>
      <p:sp>
        <p:nvSpPr>
          <p:cNvPr id="3" name="Text Placeholder 2">
            <a:extLst>
              <a:ext uri="{FF2B5EF4-FFF2-40B4-BE49-F238E27FC236}">
                <a16:creationId xmlns:a16="http://schemas.microsoft.com/office/drawing/2014/main" id="{E13B0F36-DB4D-4905-9417-FA0C298C87D1}"/>
              </a:ext>
            </a:extLst>
          </p:cNvPr>
          <p:cNvSpPr>
            <a:spLocks noGrp="1"/>
          </p:cNvSpPr>
          <p:nvPr>
            <p:ph type="body" sz="quarter" idx="12"/>
          </p:nvPr>
        </p:nvSpPr>
        <p:spPr>
          <a:xfrm>
            <a:off x="2267426" y="2315825"/>
            <a:ext cx="7799387" cy="1534757"/>
          </a:xfrm>
        </p:spPr>
        <p:txBody>
          <a:bodyPr wrap="square">
            <a:noAutofit/>
          </a:bodyPr>
          <a:lstStyle/>
          <a:p>
            <a:pPr>
              <a:spcAft>
                <a:spcPts val="600"/>
              </a:spcAft>
            </a:pPr>
            <a:r>
              <a:rPr lang="en-US" sz="2400" b="0" i="0" dirty="0">
                <a:effectLst/>
              </a:rPr>
              <a:t>Some people who are transgender will experience gender dysphoria, which refers to </a:t>
            </a:r>
            <a:r>
              <a:rPr lang="en-US" sz="2400" b="0" i="1" dirty="0">
                <a:effectLst/>
              </a:rPr>
              <a:t>psychological distress </a:t>
            </a:r>
            <a:r>
              <a:rPr lang="en-US" sz="2400" b="0" i="0" dirty="0">
                <a:effectLst/>
              </a:rPr>
              <a:t>that results from an incongruence between one’s sex assigned at birth and one’s gender identity. </a:t>
            </a:r>
          </a:p>
          <a:p>
            <a:pPr>
              <a:spcAft>
                <a:spcPts val="600"/>
              </a:spcAft>
            </a:pPr>
            <a:endParaRPr lang="en-US" sz="2400" b="0" i="0" dirty="0">
              <a:effectLst/>
            </a:endParaRPr>
          </a:p>
          <a:p>
            <a:pPr>
              <a:spcAft>
                <a:spcPts val="600"/>
              </a:spcAft>
            </a:pPr>
            <a:r>
              <a:rPr lang="en-US" sz="2400" dirty="0"/>
              <a:t>T</a:t>
            </a:r>
            <a:r>
              <a:rPr lang="en-US" sz="2400" b="0" i="0" dirty="0">
                <a:effectLst/>
              </a:rPr>
              <a:t>he greatest risk factors for mental health difficulties among people who are transgender are family and societal rejection of gender identity (</a:t>
            </a:r>
            <a:r>
              <a:rPr lang="nl-NL" sz="2400" b="0" i="0" dirty="0">
                <a:solidFill>
                  <a:srgbClr val="111111"/>
                </a:solidFill>
                <a:effectLst/>
              </a:rPr>
              <a:t>Klein &amp; Golub, 2016)</a:t>
            </a:r>
            <a:r>
              <a:rPr lang="en-US" sz="2400" b="0" i="0" dirty="0">
                <a:effectLst/>
              </a:rPr>
              <a:t> .</a:t>
            </a:r>
            <a:endParaRPr lang="en-US" sz="2400" dirty="0"/>
          </a:p>
        </p:txBody>
      </p:sp>
      <p:sp>
        <p:nvSpPr>
          <p:cNvPr id="5" name="TextBox 4">
            <a:extLst>
              <a:ext uri="{FF2B5EF4-FFF2-40B4-BE49-F238E27FC236}">
                <a16:creationId xmlns:a16="http://schemas.microsoft.com/office/drawing/2014/main" id="{77023460-3C04-491C-8469-699CE879066A}"/>
              </a:ext>
            </a:extLst>
          </p:cNvPr>
          <p:cNvSpPr txBox="1"/>
          <p:nvPr/>
        </p:nvSpPr>
        <p:spPr>
          <a:xfrm>
            <a:off x="161735" y="5634693"/>
            <a:ext cx="12010768" cy="276999"/>
          </a:xfrm>
          <a:prstGeom prst="rect">
            <a:avLst/>
          </a:prstGeom>
          <a:noFill/>
        </p:spPr>
        <p:txBody>
          <a:bodyPr wrap="square">
            <a:spAutoFit/>
          </a:bodyPr>
          <a:lstStyle/>
          <a:p>
            <a:pPr algn="ctr"/>
            <a:r>
              <a:rPr lang="en-US" sz="1200" b="0" i="0" dirty="0">
                <a:solidFill>
                  <a:srgbClr val="111111"/>
                </a:solidFill>
                <a:effectLst/>
                <a:latin typeface="roboto" panose="02000000000000000000" pitchFamily="2" charset="0"/>
              </a:rPr>
              <a:t>American Psychiatric Association (2013). </a:t>
            </a:r>
            <a:r>
              <a:rPr lang="en-US" sz="1200" b="0" i="1" dirty="0">
                <a:solidFill>
                  <a:srgbClr val="111111"/>
                </a:solidFill>
                <a:effectLst/>
                <a:latin typeface="roboto" panose="02000000000000000000" pitchFamily="2" charset="0"/>
              </a:rPr>
              <a:t>Diagnostic and Statistical Manual of Mental Disorders </a:t>
            </a:r>
            <a:r>
              <a:rPr lang="en-US" sz="1200" b="0" i="0" dirty="0">
                <a:solidFill>
                  <a:srgbClr val="111111"/>
                </a:solidFill>
                <a:effectLst/>
                <a:latin typeface="roboto" panose="02000000000000000000" pitchFamily="2" charset="0"/>
              </a:rPr>
              <a:t>(DSM-5</a:t>
            </a:r>
            <a:r>
              <a:rPr lang="en-US" sz="1200" b="0" i="1" dirty="0">
                <a:solidFill>
                  <a:srgbClr val="111111"/>
                </a:solidFill>
                <a:effectLst/>
                <a:latin typeface="roboto" panose="02000000000000000000" pitchFamily="2" charset="0"/>
              </a:rPr>
              <a:t>), Fifth edition</a:t>
            </a:r>
            <a:r>
              <a:rPr lang="en-US" sz="1200" b="0" i="0" dirty="0">
                <a:solidFill>
                  <a:srgbClr val="111111"/>
                </a:solidFill>
                <a:effectLst/>
                <a:latin typeface="roboto" panose="02000000000000000000" pitchFamily="2" charset="0"/>
              </a:rPr>
              <a:t>. </a:t>
            </a:r>
          </a:p>
        </p:txBody>
      </p:sp>
    </p:spTree>
    <p:extLst>
      <p:ext uri="{BB962C8B-B14F-4D97-AF65-F5344CB8AC3E}">
        <p14:creationId xmlns:p14="http://schemas.microsoft.com/office/powerpoint/2010/main" val="2762287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023AD-7CC2-40F1-B32D-39759A427696}"/>
              </a:ext>
            </a:extLst>
          </p:cNvPr>
          <p:cNvSpPr>
            <a:spLocks noGrp="1"/>
          </p:cNvSpPr>
          <p:nvPr>
            <p:ph type="title"/>
          </p:nvPr>
        </p:nvSpPr>
        <p:spPr>
          <a:xfrm>
            <a:off x="762000" y="715964"/>
            <a:ext cx="10591800" cy="646332"/>
          </a:xfrm>
        </p:spPr>
        <p:txBody>
          <a:bodyPr>
            <a:normAutofit/>
          </a:bodyPr>
          <a:lstStyle/>
          <a:p>
            <a:r>
              <a:rPr lang="en-US" dirty="0">
                <a:solidFill>
                  <a:schemeClr val="accent5">
                    <a:lumMod val="75000"/>
                  </a:schemeClr>
                </a:solidFill>
              </a:rPr>
              <a:t>Gender Dysphoria in Children</a:t>
            </a:r>
          </a:p>
        </p:txBody>
      </p:sp>
      <p:sp>
        <p:nvSpPr>
          <p:cNvPr id="9" name="Text Placeholder 2">
            <a:extLst>
              <a:ext uri="{FF2B5EF4-FFF2-40B4-BE49-F238E27FC236}">
                <a16:creationId xmlns:a16="http://schemas.microsoft.com/office/drawing/2014/main" id="{014D28EE-03C6-4DE7-92E0-25C5A701D050}"/>
              </a:ext>
            </a:extLst>
          </p:cNvPr>
          <p:cNvSpPr>
            <a:spLocks noGrp="1"/>
          </p:cNvSpPr>
          <p:nvPr>
            <p:ph type="body" sz="quarter" idx="11"/>
          </p:nvPr>
        </p:nvSpPr>
        <p:spPr>
          <a:xfrm>
            <a:off x="762000" y="1432562"/>
            <a:ext cx="10667999" cy="927425"/>
          </a:xfrm>
        </p:spPr>
        <p:txBody>
          <a:bodyPr/>
          <a:lstStyle/>
          <a:p>
            <a:r>
              <a:rPr lang="en-US" b="0" i="0" dirty="0"/>
              <a:t>The DSM-5 defines gender dysphoria in children as a marked incongruence between one’s experienced/expressed gender and assigned gender, lasting at least </a:t>
            </a:r>
            <a:r>
              <a:rPr lang="en-US" b="0" i="0" u="sng" dirty="0"/>
              <a:t>6 months</a:t>
            </a:r>
            <a:r>
              <a:rPr lang="en-US" b="0" i="0" dirty="0"/>
              <a:t>, as manifested by at least </a:t>
            </a:r>
            <a:r>
              <a:rPr lang="en-US" b="0" i="0" u="sng" dirty="0"/>
              <a:t>six</a:t>
            </a:r>
            <a:r>
              <a:rPr lang="en-US" b="0" i="0" dirty="0"/>
              <a:t> of the following; </a:t>
            </a:r>
            <a:r>
              <a:rPr lang="en-US" b="0" i="0" u="sng" dirty="0"/>
              <a:t>one of which must be the first criterion</a:t>
            </a:r>
            <a:r>
              <a:rPr lang="en-US" b="0" i="0" dirty="0"/>
              <a:t>:</a:t>
            </a:r>
            <a:endParaRPr lang="en-US" dirty="0"/>
          </a:p>
          <a:p>
            <a:endParaRPr lang="en-US" dirty="0"/>
          </a:p>
        </p:txBody>
      </p:sp>
      <p:graphicFrame>
        <p:nvGraphicFramePr>
          <p:cNvPr id="5" name="Text Placeholder 2">
            <a:extLst>
              <a:ext uri="{FF2B5EF4-FFF2-40B4-BE49-F238E27FC236}">
                <a16:creationId xmlns:a16="http://schemas.microsoft.com/office/drawing/2014/main" id="{4BA69003-900B-4ED2-BEAD-FC1A9F4226BF}"/>
              </a:ext>
            </a:extLst>
          </p:cNvPr>
          <p:cNvGraphicFramePr/>
          <p:nvPr>
            <p:extLst>
              <p:ext uri="{D42A27DB-BD31-4B8C-83A1-F6EECF244321}">
                <p14:modId xmlns:p14="http://schemas.microsoft.com/office/powerpoint/2010/main" val="3000753136"/>
              </p:ext>
            </p:extLst>
          </p:nvPr>
        </p:nvGraphicFramePr>
        <p:xfrm>
          <a:off x="762001" y="2369129"/>
          <a:ext cx="10667998" cy="33436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19716C69-8547-43AE-80AF-2C72DA42EFE3}"/>
              </a:ext>
            </a:extLst>
          </p:cNvPr>
          <p:cNvSpPr txBox="1"/>
          <p:nvPr/>
        </p:nvSpPr>
        <p:spPr>
          <a:xfrm>
            <a:off x="584887" y="5721928"/>
            <a:ext cx="10845112" cy="276999"/>
          </a:xfrm>
          <a:prstGeom prst="rect">
            <a:avLst/>
          </a:prstGeom>
          <a:noFill/>
        </p:spPr>
        <p:txBody>
          <a:bodyPr wrap="square">
            <a:spAutoFit/>
          </a:bodyPr>
          <a:lstStyle/>
          <a:p>
            <a:pPr algn="ctr"/>
            <a:r>
              <a:rPr lang="en-US" sz="1200" b="0" i="0" dirty="0">
                <a:solidFill>
                  <a:srgbClr val="111111"/>
                </a:solidFill>
                <a:effectLst/>
                <a:latin typeface="roboto" panose="02000000000000000000" pitchFamily="2" charset="0"/>
              </a:rPr>
              <a:t>American Psychiatric Association (2013). </a:t>
            </a:r>
            <a:r>
              <a:rPr lang="en-US" sz="1200" b="0" i="1" dirty="0">
                <a:solidFill>
                  <a:srgbClr val="111111"/>
                </a:solidFill>
                <a:effectLst/>
                <a:latin typeface="roboto" panose="02000000000000000000" pitchFamily="2" charset="0"/>
              </a:rPr>
              <a:t>Diagnostic and Statistical Manual of Mental Disorders </a:t>
            </a:r>
            <a:r>
              <a:rPr lang="en-US" sz="1200" b="0" i="0" dirty="0">
                <a:solidFill>
                  <a:srgbClr val="111111"/>
                </a:solidFill>
                <a:effectLst/>
                <a:latin typeface="roboto" panose="02000000000000000000" pitchFamily="2" charset="0"/>
              </a:rPr>
              <a:t>(DSM-5</a:t>
            </a:r>
            <a:r>
              <a:rPr lang="en-US" sz="1200" b="0" i="1" dirty="0">
                <a:solidFill>
                  <a:srgbClr val="111111"/>
                </a:solidFill>
                <a:effectLst/>
                <a:latin typeface="roboto" panose="02000000000000000000" pitchFamily="2" charset="0"/>
              </a:rPr>
              <a:t>), Fifth edition</a:t>
            </a:r>
            <a:r>
              <a:rPr lang="en-US" sz="1200" b="0" i="0" dirty="0">
                <a:solidFill>
                  <a:srgbClr val="111111"/>
                </a:solidFill>
                <a:effectLst/>
                <a:latin typeface="roboto" panose="02000000000000000000" pitchFamily="2" charset="0"/>
              </a:rPr>
              <a:t>. </a:t>
            </a:r>
          </a:p>
        </p:txBody>
      </p:sp>
    </p:spTree>
    <p:extLst>
      <p:ext uri="{BB962C8B-B14F-4D97-AF65-F5344CB8AC3E}">
        <p14:creationId xmlns:p14="http://schemas.microsoft.com/office/powerpoint/2010/main" val="1738702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2DD3B-CA6F-4CCD-8758-AED031AE601B}"/>
              </a:ext>
            </a:extLst>
          </p:cNvPr>
          <p:cNvSpPr>
            <a:spLocks noGrp="1"/>
          </p:cNvSpPr>
          <p:nvPr>
            <p:ph type="title"/>
          </p:nvPr>
        </p:nvSpPr>
        <p:spPr>
          <a:xfrm>
            <a:off x="762000" y="715964"/>
            <a:ext cx="10591800" cy="646332"/>
          </a:xfrm>
        </p:spPr>
        <p:txBody>
          <a:bodyPr>
            <a:normAutofit/>
          </a:bodyPr>
          <a:lstStyle/>
          <a:p>
            <a:r>
              <a:rPr lang="en-US" dirty="0">
                <a:solidFill>
                  <a:schemeClr val="accent4">
                    <a:lumMod val="75000"/>
                  </a:schemeClr>
                </a:solidFill>
              </a:rPr>
              <a:t>Gender Dysphoria in Adolescents</a:t>
            </a:r>
          </a:p>
        </p:txBody>
      </p:sp>
      <p:sp>
        <p:nvSpPr>
          <p:cNvPr id="10" name="Text Placeholder 2">
            <a:extLst>
              <a:ext uri="{FF2B5EF4-FFF2-40B4-BE49-F238E27FC236}">
                <a16:creationId xmlns:a16="http://schemas.microsoft.com/office/drawing/2014/main" id="{48D92C38-40D9-42AE-8AF3-4AE76E860F8E}"/>
              </a:ext>
            </a:extLst>
          </p:cNvPr>
          <p:cNvSpPr>
            <a:spLocks noGrp="1"/>
          </p:cNvSpPr>
          <p:nvPr>
            <p:ph type="body" sz="quarter" idx="11"/>
          </p:nvPr>
        </p:nvSpPr>
        <p:spPr>
          <a:xfrm>
            <a:off x="762000" y="1432562"/>
            <a:ext cx="10667999" cy="927425"/>
          </a:xfrm>
        </p:spPr>
        <p:txBody>
          <a:bodyPr>
            <a:normAutofit/>
          </a:bodyPr>
          <a:lstStyle/>
          <a:p>
            <a:r>
              <a:rPr lang="en-US" b="0" i="0" dirty="0"/>
              <a:t>The DSM-5 defines gender dysphoria in adolescents and adults as a marked incongruence between one’s experienced/expressed gender and their assigned gender, lasting at least </a:t>
            </a:r>
            <a:r>
              <a:rPr lang="en-US" b="0" i="0" u="sng" dirty="0"/>
              <a:t>6 months</a:t>
            </a:r>
            <a:r>
              <a:rPr lang="en-US" b="0" i="0" dirty="0"/>
              <a:t>, as manifested by at least </a:t>
            </a:r>
            <a:r>
              <a:rPr lang="en-US" b="0" i="0" u="sng" dirty="0"/>
              <a:t>two</a:t>
            </a:r>
            <a:r>
              <a:rPr lang="en-US" b="0" i="0" dirty="0"/>
              <a:t> of the following:</a:t>
            </a:r>
            <a:endParaRPr lang="en-US" dirty="0"/>
          </a:p>
        </p:txBody>
      </p:sp>
      <p:graphicFrame>
        <p:nvGraphicFramePr>
          <p:cNvPr id="6" name="Text Placeholder 2">
            <a:extLst>
              <a:ext uri="{FF2B5EF4-FFF2-40B4-BE49-F238E27FC236}">
                <a16:creationId xmlns:a16="http://schemas.microsoft.com/office/drawing/2014/main" id="{6060F0A4-E261-4D20-9A6C-5E63BD5BD3B5}"/>
              </a:ext>
            </a:extLst>
          </p:cNvPr>
          <p:cNvGraphicFramePr/>
          <p:nvPr>
            <p:extLst>
              <p:ext uri="{D42A27DB-BD31-4B8C-83A1-F6EECF244321}">
                <p14:modId xmlns:p14="http://schemas.microsoft.com/office/powerpoint/2010/main" val="1524006411"/>
              </p:ext>
            </p:extLst>
          </p:nvPr>
        </p:nvGraphicFramePr>
        <p:xfrm>
          <a:off x="762001" y="2369129"/>
          <a:ext cx="10667998" cy="33436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C009BFFA-58CC-40A0-913E-E3120189E876}"/>
              </a:ext>
            </a:extLst>
          </p:cNvPr>
          <p:cNvSpPr txBox="1"/>
          <p:nvPr/>
        </p:nvSpPr>
        <p:spPr>
          <a:xfrm>
            <a:off x="1820562" y="5721928"/>
            <a:ext cx="8559114" cy="276999"/>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111111"/>
                </a:solidFill>
                <a:effectLst/>
                <a:uLnTx/>
                <a:uFillTx/>
                <a:latin typeface="roboto" panose="02000000000000000000" pitchFamily="2" charset="0"/>
                <a:ea typeface="+mn-ea"/>
                <a:cs typeface="+mn-cs"/>
              </a:rPr>
              <a:t>American Psychiatric Association (2013). </a:t>
            </a:r>
            <a:r>
              <a:rPr kumimoji="0" lang="en-US" sz="1200" b="0" i="1" u="none" strike="noStrike" kern="1200" cap="none" spc="0" normalizeH="0" baseline="0" noProof="0" dirty="0">
                <a:ln>
                  <a:noFill/>
                </a:ln>
                <a:solidFill>
                  <a:srgbClr val="111111"/>
                </a:solidFill>
                <a:effectLst/>
                <a:uLnTx/>
                <a:uFillTx/>
                <a:latin typeface="roboto" panose="02000000000000000000" pitchFamily="2" charset="0"/>
                <a:ea typeface="+mn-ea"/>
                <a:cs typeface="+mn-cs"/>
              </a:rPr>
              <a:t>Diagnostic and Statistical Manual of Mental Disorders </a:t>
            </a:r>
            <a:r>
              <a:rPr kumimoji="0" lang="en-US" sz="1200" b="0" i="0" u="none" strike="noStrike" kern="1200" cap="none" spc="0" normalizeH="0" baseline="0" noProof="0" dirty="0">
                <a:ln>
                  <a:noFill/>
                </a:ln>
                <a:solidFill>
                  <a:srgbClr val="111111"/>
                </a:solidFill>
                <a:effectLst/>
                <a:uLnTx/>
                <a:uFillTx/>
                <a:latin typeface="roboto" panose="02000000000000000000" pitchFamily="2" charset="0"/>
                <a:ea typeface="+mn-ea"/>
                <a:cs typeface="+mn-cs"/>
              </a:rPr>
              <a:t>(DSM-5</a:t>
            </a:r>
            <a:r>
              <a:rPr kumimoji="0" lang="en-US" sz="1200" b="0" i="1" u="none" strike="noStrike" kern="1200" cap="none" spc="0" normalizeH="0" baseline="0" noProof="0" dirty="0">
                <a:ln>
                  <a:noFill/>
                </a:ln>
                <a:solidFill>
                  <a:srgbClr val="111111"/>
                </a:solidFill>
                <a:effectLst/>
                <a:uLnTx/>
                <a:uFillTx/>
                <a:latin typeface="roboto" panose="02000000000000000000" pitchFamily="2" charset="0"/>
                <a:ea typeface="+mn-ea"/>
                <a:cs typeface="+mn-cs"/>
              </a:rPr>
              <a:t>), Fifth edition</a:t>
            </a:r>
            <a:r>
              <a:rPr kumimoji="0" lang="en-US" sz="1200" b="0" i="0" u="none" strike="noStrike" kern="1200" cap="none" spc="0" normalizeH="0" baseline="0" noProof="0" dirty="0">
                <a:ln>
                  <a:noFill/>
                </a:ln>
                <a:solidFill>
                  <a:srgbClr val="111111"/>
                </a:solidFill>
                <a:effectLst/>
                <a:uLnTx/>
                <a:uFillTx/>
                <a:latin typeface="roboto" panose="02000000000000000000" pitchFamily="2" charset="0"/>
                <a:ea typeface="+mn-ea"/>
                <a:cs typeface="+mn-cs"/>
              </a:rPr>
              <a:t>. </a:t>
            </a:r>
          </a:p>
        </p:txBody>
      </p:sp>
    </p:spTree>
    <p:extLst>
      <p:ext uri="{BB962C8B-B14F-4D97-AF65-F5344CB8AC3E}">
        <p14:creationId xmlns:p14="http://schemas.microsoft.com/office/powerpoint/2010/main" val="3003448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6147D-6736-4842-AE42-1D61100BEC70}"/>
              </a:ext>
            </a:extLst>
          </p:cNvPr>
          <p:cNvSpPr>
            <a:spLocks noGrp="1"/>
          </p:cNvSpPr>
          <p:nvPr>
            <p:ph type="title"/>
          </p:nvPr>
        </p:nvSpPr>
        <p:spPr>
          <a:xfrm>
            <a:off x="762000" y="715961"/>
            <a:ext cx="6477000" cy="1189038"/>
          </a:xfrm>
        </p:spPr>
        <p:txBody>
          <a:bodyPr anchor="t">
            <a:normAutofit/>
          </a:bodyPr>
          <a:lstStyle/>
          <a:p>
            <a:r>
              <a:rPr lang="en-US" sz="3400"/>
              <a:t>Rationale for including Gender Dysphoria in the DSM-5</a:t>
            </a:r>
          </a:p>
        </p:txBody>
      </p:sp>
      <p:sp>
        <p:nvSpPr>
          <p:cNvPr id="3" name="Text Placeholder 2">
            <a:extLst>
              <a:ext uri="{FF2B5EF4-FFF2-40B4-BE49-F238E27FC236}">
                <a16:creationId xmlns:a16="http://schemas.microsoft.com/office/drawing/2014/main" id="{10941B1F-3D49-49DE-8BBB-4C96D7A5A0BF}"/>
              </a:ext>
            </a:extLst>
          </p:cNvPr>
          <p:cNvSpPr>
            <a:spLocks noGrp="1"/>
          </p:cNvSpPr>
          <p:nvPr>
            <p:ph type="body" sz="quarter" idx="11"/>
          </p:nvPr>
        </p:nvSpPr>
        <p:spPr>
          <a:xfrm>
            <a:off x="762000" y="1905000"/>
            <a:ext cx="6477000" cy="3276600"/>
          </a:xfrm>
        </p:spPr>
        <p:txBody>
          <a:bodyPr>
            <a:normAutofit/>
          </a:bodyPr>
          <a:lstStyle/>
          <a:p>
            <a:r>
              <a:rPr lang="en-US" dirty="0"/>
              <a:t>To get insurance coverage for the medical treatments, individuals need a diagnosis. </a:t>
            </a:r>
          </a:p>
          <a:p>
            <a:r>
              <a:rPr lang="en-US" dirty="0"/>
              <a:t>The Sexual and Gender Identity Disorders Work Group was concerned that removing the condition as a psychiatric diagnosis would jeopardize access to care. </a:t>
            </a:r>
          </a:p>
          <a:p>
            <a:r>
              <a:rPr lang="en-US" dirty="0"/>
              <a:t>Replacing “disorder” with “dysphoria” in the diagnostic label is not only more appropriate and consistent with familiar clinical sexology terminology, it also removes the connotation that the patient is “disordered.” </a:t>
            </a:r>
          </a:p>
        </p:txBody>
      </p:sp>
      <p:sp>
        <p:nvSpPr>
          <p:cNvPr id="7" name="TextBox 6">
            <a:extLst>
              <a:ext uri="{FF2B5EF4-FFF2-40B4-BE49-F238E27FC236}">
                <a16:creationId xmlns:a16="http://schemas.microsoft.com/office/drawing/2014/main" id="{E4FF1568-0D2C-471A-8C7A-1B846823CDEE}"/>
              </a:ext>
            </a:extLst>
          </p:cNvPr>
          <p:cNvSpPr txBox="1"/>
          <p:nvPr/>
        </p:nvSpPr>
        <p:spPr>
          <a:xfrm>
            <a:off x="609600" y="6256465"/>
            <a:ext cx="6096000" cy="461665"/>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111111"/>
                </a:solidFill>
                <a:effectLst/>
                <a:uLnTx/>
                <a:uFillTx/>
                <a:latin typeface="roboto" panose="02000000000000000000" pitchFamily="2" charset="0"/>
                <a:ea typeface="+mn-ea"/>
                <a:cs typeface="+mn-cs"/>
              </a:rPr>
              <a:t>American Psychiatric Association (2013). </a:t>
            </a:r>
            <a:r>
              <a:rPr kumimoji="0" lang="en-US" sz="1200" b="0" i="1" u="none" strike="noStrike" kern="1200" cap="none" spc="0" normalizeH="0" baseline="0" noProof="0" dirty="0">
                <a:ln>
                  <a:noFill/>
                </a:ln>
                <a:solidFill>
                  <a:srgbClr val="111111"/>
                </a:solidFill>
                <a:effectLst/>
                <a:uLnTx/>
                <a:uFillTx/>
                <a:latin typeface="roboto" panose="02000000000000000000" pitchFamily="2" charset="0"/>
                <a:ea typeface="+mn-ea"/>
                <a:cs typeface="+mn-cs"/>
              </a:rPr>
              <a:t>Diagnostic and Statistical Manual of Mental Disorders </a:t>
            </a:r>
            <a:r>
              <a:rPr kumimoji="0" lang="en-US" sz="1200" b="0" i="0" u="none" strike="noStrike" kern="1200" cap="none" spc="0" normalizeH="0" baseline="0" noProof="0" dirty="0">
                <a:ln>
                  <a:noFill/>
                </a:ln>
                <a:solidFill>
                  <a:srgbClr val="111111"/>
                </a:solidFill>
                <a:effectLst/>
                <a:uLnTx/>
                <a:uFillTx/>
                <a:latin typeface="roboto" panose="02000000000000000000" pitchFamily="2" charset="0"/>
                <a:ea typeface="+mn-ea"/>
                <a:cs typeface="+mn-cs"/>
              </a:rPr>
              <a:t>(DSM-5</a:t>
            </a:r>
            <a:r>
              <a:rPr kumimoji="0" lang="en-US" sz="1200" b="0" i="1" u="none" strike="noStrike" kern="1200" cap="none" spc="0" normalizeH="0" baseline="0" noProof="0" dirty="0">
                <a:ln>
                  <a:noFill/>
                </a:ln>
                <a:solidFill>
                  <a:srgbClr val="111111"/>
                </a:solidFill>
                <a:effectLst/>
                <a:uLnTx/>
                <a:uFillTx/>
                <a:latin typeface="roboto" panose="02000000000000000000" pitchFamily="2" charset="0"/>
                <a:ea typeface="+mn-ea"/>
                <a:cs typeface="+mn-cs"/>
              </a:rPr>
              <a:t>), Fifth edition</a:t>
            </a:r>
            <a:r>
              <a:rPr kumimoji="0" lang="en-US" sz="1200" b="0" i="0" u="none" strike="noStrike" kern="1200" cap="none" spc="0" normalizeH="0" baseline="0" noProof="0" dirty="0">
                <a:ln>
                  <a:noFill/>
                </a:ln>
                <a:solidFill>
                  <a:srgbClr val="111111"/>
                </a:solidFill>
                <a:effectLst/>
                <a:uLnTx/>
                <a:uFillTx/>
                <a:latin typeface="roboto" panose="02000000000000000000" pitchFamily="2" charset="0"/>
                <a:ea typeface="+mn-ea"/>
                <a:cs typeface="+mn-cs"/>
              </a:rPr>
              <a:t>. </a:t>
            </a:r>
          </a:p>
        </p:txBody>
      </p:sp>
    </p:spTree>
    <p:extLst>
      <p:ext uri="{BB962C8B-B14F-4D97-AF65-F5344CB8AC3E}">
        <p14:creationId xmlns:p14="http://schemas.microsoft.com/office/powerpoint/2010/main" val="3884816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5264B-0BD9-4C8F-987A-A718DECE5815}"/>
              </a:ext>
            </a:extLst>
          </p:cNvPr>
          <p:cNvSpPr>
            <a:spLocks noGrp="1"/>
          </p:cNvSpPr>
          <p:nvPr>
            <p:ph type="title"/>
          </p:nvPr>
        </p:nvSpPr>
        <p:spPr/>
        <p:txBody>
          <a:bodyPr/>
          <a:lstStyle/>
          <a:p>
            <a:r>
              <a:rPr lang="en-US" dirty="0"/>
              <a:t>Challenges for Transgender Individuals</a:t>
            </a:r>
          </a:p>
        </p:txBody>
      </p:sp>
      <p:sp>
        <p:nvSpPr>
          <p:cNvPr id="10" name="TextBox 9">
            <a:extLst>
              <a:ext uri="{FF2B5EF4-FFF2-40B4-BE49-F238E27FC236}">
                <a16:creationId xmlns:a16="http://schemas.microsoft.com/office/drawing/2014/main" id="{DC548F12-7427-41E2-8EBE-03D25530F2D0}"/>
              </a:ext>
            </a:extLst>
          </p:cNvPr>
          <p:cNvSpPr txBox="1"/>
          <p:nvPr/>
        </p:nvSpPr>
        <p:spPr>
          <a:xfrm>
            <a:off x="762000" y="1507524"/>
            <a:ext cx="10591800" cy="4801314"/>
          </a:xfrm>
          <a:prstGeom prst="rect">
            <a:avLst/>
          </a:prstGeom>
          <a:noFill/>
        </p:spPr>
        <p:txBody>
          <a:bodyPr wrap="square">
            <a:spAutoFit/>
          </a:bodyPr>
          <a:lstStyle/>
          <a:p>
            <a:pPr marL="285750" indent="-285750">
              <a:buFont typeface="Arial" panose="020B0604020202020204" pitchFamily="34" charset="0"/>
              <a:buChar char="•"/>
            </a:pPr>
            <a:r>
              <a:rPr lang="en-US" b="0" i="0" dirty="0">
                <a:solidFill>
                  <a:srgbClr val="111111"/>
                </a:solidFill>
                <a:effectLst/>
                <a:latin typeface="roboto" panose="02000000000000000000" pitchFamily="2" charset="0"/>
              </a:rPr>
              <a:t>Transgender people suffer from high levels of stigmatization, discrimination and victimization, contributing to negative self-image and increased rates of other mental health disorders (Reisner et al, 2016).</a:t>
            </a:r>
          </a:p>
          <a:p>
            <a:pPr marL="285750" indent="-285750">
              <a:buFont typeface="Arial" panose="020B0604020202020204" pitchFamily="34" charset="0"/>
              <a:buChar char="•"/>
            </a:pPr>
            <a:endParaRPr lang="en-US" dirty="0">
              <a:solidFill>
                <a:srgbClr val="111111"/>
              </a:solidFill>
              <a:latin typeface="roboto" panose="02000000000000000000" pitchFamily="2" charset="0"/>
            </a:endParaRPr>
          </a:p>
          <a:p>
            <a:pPr marL="285750" indent="-285750" algn="l">
              <a:buFont typeface="Arial" panose="020B0604020202020204" pitchFamily="34" charset="0"/>
              <a:buChar char="•"/>
            </a:pPr>
            <a:r>
              <a:rPr lang="en-US" b="0" i="0" dirty="0">
                <a:solidFill>
                  <a:srgbClr val="111111"/>
                </a:solidFill>
                <a:effectLst/>
                <a:latin typeface="roboto" panose="02000000000000000000" pitchFamily="2" charset="0"/>
              </a:rPr>
              <a:t>Transgender individuals are at higher risk of victimization and hate crimes than the general public (James et al, 2016).</a:t>
            </a:r>
          </a:p>
          <a:p>
            <a:pPr marL="285750" indent="-285750" algn="l">
              <a:buFont typeface="Arial" panose="020B0604020202020204" pitchFamily="34" charset="0"/>
              <a:buChar char="•"/>
            </a:pPr>
            <a:endParaRPr lang="en-US" dirty="0">
              <a:solidFill>
                <a:srgbClr val="111111"/>
              </a:solidFill>
              <a:latin typeface="roboto" panose="02000000000000000000" pitchFamily="2" charset="0"/>
            </a:endParaRPr>
          </a:p>
          <a:p>
            <a:pPr marL="285750" indent="-285750" algn="l">
              <a:buFont typeface="Arial" panose="020B0604020202020204" pitchFamily="34" charset="0"/>
              <a:buChar char="•"/>
            </a:pPr>
            <a:r>
              <a:rPr lang="en-US" b="0" i="0" dirty="0">
                <a:solidFill>
                  <a:srgbClr val="111111"/>
                </a:solidFill>
                <a:effectLst/>
                <a:latin typeface="roboto" panose="02000000000000000000" pitchFamily="2" charset="0"/>
              </a:rPr>
              <a:t>Suicide rates among transgender people are markedly higher than the general population (James et al, 2016.</a:t>
            </a:r>
          </a:p>
          <a:p>
            <a:pPr marL="285750" indent="-285750" algn="l">
              <a:buFont typeface="Arial" panose="020B0604020202020204" pitchFamily="34" charset="0"/>
              <a:buChar char="•"/>
            </a:pPr>
            <a:endParaRPr lang="en-US" b="0" i="0" dirty="0">
              <a:solidFill>
                <a:srgbClr val="111111"/>
              </a:solidFill>
              <a:effectLst/>
              <a:latin typeface="roboto" panose="02000000000000000000" pitchFamily="2" charset="0"/>
            </a:endParaRPr>
          </a:p>
          <a:p>
            <a:pPr marL="285750" indent="-285750" algn="l">
              <a:buFont typeface="Arial" panose="020B0604020202020204" pitchFamily="34" charset="0"/>
              <a:buChar char="•"/>
            </a:pPr>
            <a:r>
              <a:rPr lang="en-US" b="0" i="0" dirty="0">
                <a:solidFill>
                  <a:srgbClr val="111111"/>
                </a:solidFill>
                <a:effectLst/>
                <a:latin typeface="roboto" panose="02000000000000000000" pitchFamily="2" charset="0"/>
              </a:rPr>
              <a:t>Transgender children and adolescents are often victims of bullying and discrimination at school.</a:t>
            </a:r>
          </a:p>
          <a:p>
            <a:pPr marL="285750" indent="-285750" algn="l">
              <a:buFont typeface="Arial" panose="020B0604020202020204" pitchFamily="34" charset="0"/>
              <a:buChar char="•"/>
            </a:pPr>
            <a:endParaRPr lang="en-US" dirty="0">
              <a:solidFill>
                <a:srgbClr val="111111"/>
              </a:solidFill>
              <a:latin typeface="roboto" panose="02000000000000000000" pitchFamily="2" charset="0"/>
            </a:endParaRPr>
          </a:p>
          <a:p>
            <a:pPr marL="285750" indent="-285750" algn="l">
              <a:buFont typeface="Arial" panose="020B0604020202020204" pitchFamily="34" charset="0"/>
              <a:buChar char="•"/>
            </a:pPr>
            <a:r>
              <a:rPr lang="en-US" b="0" i="0" dirty="0">
                <a:solidFill>
                  <a:srgbClr val="111111"/>
                </a:solidFill>
                <a:effectLst/>
                <a:latin typeface="roboto" panose="02000000000000000000" pitchFamily="2" charset="0"/>
              </a:rPr>
              <a:t>Interventions are often needed to create safe and affirming school environments.</a:t>
            </a:r>
          </a:p>
          <a:p>
            <a:pPr marL="285750" indent="-285750" algn="l">
              <a:buFont typeface="Arial" panose="020B0604020202020204" pitchFamily="34" charset="0"/>
              <a:buChar char="•"/>
            </a:pPr>
            <a:endParaRPr lang="en-US" b="0" i="0" dirty="0">
              <a:solidFill>
                <a:srgbClr val="111111"/>
              </a:solidFill>
              <a:effectLst/>
              <a:latin typeface="roboto" panose="02000000000000000000" pitchFamily="2" charset="0"/>
            </a:endParaRPr>
          </a:p>
          <a:p>
            <a:pPr marL="285750" indent="-285750" algn="l">
              <a:buFont typeface="Arial" panose="020B0604020202020204" pitchFamily="34" charset="0"/>
              <a:buChar char="•"/>
            </a:pPr>
            <a:r>
              <a:rPr lang="en-US" b="0" i="0" dirty="0">
                <a:solidFill>
                  <a:srgbClr val="111111"/>
                </a:solidFill>
                <a:effectLst/>
                <a:latin typeface="roboto" panose="02000000000000000000" pitchFamily="2" charset="0"/>
              </a:rPr>
              <a:t>Transgender individuals may also face challenges in accessing appropriate health care and insurance coverage of related services.</a:t>
            </a:r>
          </a:p>
          <a:p>
            <a:endParaRPr lang="en-US" dirty="0"/>
          </a:p>
        </p:txBody>
      </p:sp>
    </p:spTree>
    <p:extLst>
      <p:ext uri="{BB962C8B-B14F-4D97-AF65-F5344CB8AC3E}">
        <p14:creationId xmlns:p14="http://schemas.microsoft.com/office/powerpoint/2010/main" val="1384909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6995123-C21E-4CF5-93A0-5686B1F784AB}"/>
              </a:ext>
            </a:extLst>
          </p:cNvPr>
          <p:cNvSpPr>
            <a:spLocks noGrp="1"/>
          </p:cNvSpPr>
          <p:nvPr>
            <p:ph type="title"/>
          </p:nvPr>
        </p:nvSpPr>
        <p:spPr>
          <a:xfrm>
            <a:off x="762000" y="715961"/>
            <a:ext cx="6477000" cy="1189038"/>
          </a:xfrm>
        </p:spPr>
        <p:txBody>
          <a:bodyPr/>
          <a:lstStyle/>
          <a:p>
            <a:r>
              <a:rPr lang="en-US" dirty="0"/>
              <a:t>Gender affirmation options</a:t>
            </a:r>
          </a:p>
        </p:txBody>
      </p:sp>
      <p:sp>
        <p:nvSpPr>
          <p:cNvPr id="10" name="Text Placeholder 2">
            <a:extLst>
              <a:ext uri="{FF2B5EF4-FFF2-40B4-BE49-F238E27FC236}">
                <a16:creationId xmlns:a16="http://schemas.microsoft.com/office/drawing/2014/main" id="{1B3DF5F5-05A3-4D6A-88A2-2FDCC1D2DA5F}"/>
              </a:ext>
            </a:extLst>
          </p:cNvPr>
          <p:cNvSpPr>
            <a:spLocks noGrp="1"/>
          </p:cNvSpPr>
          <p:nvPr>
            <p:ph type="body" sz="quarter" idx="11"/>
          </p:nvPr>
        </p:nvSpPr>
        <p:spPr>
          <a:xfrm>
            <a:off x="762000" y="2127421"/>
            <a:ext cx="6477000" cy="4100383"/>
          </a:xfrm>
        </p:spPr>
        <p:txBody>
          <a:bodyPr/>
          <a:lstStyle/>
          <a:p>
            <a:r>
              <a:rPr lang="en-US" b="0" i="0" dirty="0">
                <a:solidFill>
                  <a:srgbClr val="111111"/>
                </a:solidFill>
                <a:effectLst/>
                <a:latin typeface="roboto" panose="02000000000000000000" pitchFamily="2" charset="0"/>
              </a:rPr>
              <a:t>There are several </a:t>
            </a:r>
            <a:r>
              <a:rPr lang="en-US" b="0" dirty="0">
                <a:solidFill>
                  <a:srgbClr val="111111"/>
                </a:solidFill>
                <a:latin typeface="roboto" panose="02000000000000000000" pitchFamily="2" charset="0"/>
              </a:rPr>
              <a:t>levels of gender affirmation an individual may pursue. </a:t>
            </a:r>
          </a:p>
          <a:p>
            <a:pPr marL="285750" indent="-285750">
              <a:buFont typeface="Arial" panose="020B0604020202020204" pitchFamily="34" charset="0"/>
              <a:buChar char="•"/>
            </a:pPr>
            <a:r>
              <a:rPr lang="en-US" b="0" i="0" dirty="0">
                <a:solidFill>
                  <a:srgbClr val="111111"/>
                </a:solidFill>
                <a:effectLst/>
                <a:latin typeface="roboto" panose="02000000000000000000" pitchFamily="2" charset="0"/>
              </a:rPr>
              <a:t>social affirmation (changing name and pronouns)</a:t>
            </a:r>
          </a:p>
          <a:p>
            <a:pPr marL="285750" indent="-285750">
              <a:buFont typeface="Arial" panose="020B0604020202020204" pitchFamily="34" charset="0"/>
              <a:buChar char="•"/>
            </a:pPr>
            <a:r>
              <a:rPr lang="en-US" b="0" i="0" dirty="0">
                <a:solidFill>
                  <a:srgbClr val="111111"/>
                </a:solidFill>
                <a:effectLst/>
                <a:latin typeface="roboto" panose="02000000000000000000" pitchFamily="2" charset="0"/>
              </a:rPr>
              <a:t>legal affirmation (changing gender status (M/F) on government-issued documents)</a:t>
            </a:r>
          </a:p>
          <a:p>
            <a:pPr marL="285750" indent="-285750">
              <a:buFont typeface="Arial" panose="020B0604020202020204" pitchFamily="34" charset="0"/>
              <a:buChar char="•"/>
            </a:pPr>
            <a:r>
              <a:rPr lang="en-US" b="0" i="0" dirty="0">
                <a:solidFill>
                  <a:srgbClr val="111111"/>
                </a:solidFill>
                <a:effectLst/>
                <a:latin typeface="roboto" panose="02000000000000000000" pitchFamily="2" charset="0"/>
              </a:rPr>
              <a:t>medical affirmation (pubertal suppression or gender-affirming hormones)</a:t>
            </a:r>
          </a:p>
          <a:p>
            <a:pPr marL="285750" indent="-285750">
              <a:buFont typeface="Arial" panose="020B0604020202020204" pitchFamily="34" charset="0"/>
              <a:buChar char="•"/>
            </a:pPr>
            <a:r>
              <a:rPr lang="en-US" b="0" i="0" dirty="0">
                <a:solidFill>
                  <a:srgbClr val="111111"/>
                </a:solidFill>
                <a:effectLst/>
                <a:latin typeface="roboto" panose="02000000000000000000" pitchFamily="2" charset="0"/>
              </a:rPr>
              <a:t>surgical affirmation (vaginoplasty, facial feminization surgery, breast augmentation, masculine chest reconstruction, etc.). </a:t>
            </a:r>
            <a:endParaRPr lang="en-US" b="0" dirty="0">
              <a:solidFill>
                <a:srgbClr val="111111"/>
              </a:solidFill>
              <a:latin typeface="roboto" panose="02000000000000000000" pitchFamily="2" charset="0"/>
            </a:endParaRPr>
          </a:p>
          <a:p>
            <a:r>
              <a:rPr lang="en-US" b="0" i="0" dirty="0">
                <a:solidFill>
                  <a:srgbClr val="111111"/>
                </a:solidFill>
                <a:effectLst/>
                <a:latin typeface="roboto" panose="02000000000000000000" pitchFamily="2" charset="0"/>
              </a:rPr>
              <a:t>Not everyone who is transgender will desire all of these gender affirming processes. </a:t>
            </a:r>
            <a:endParaRPr lang="en-US" dirty="0"/>
          </a:p>
        </p:txBody>
      </p:sp>
    </p:spTree>
    <p:extLst>
      <p:ext uri="{BB962C8B-B14F-4D97-AF65-F5344CB8AC3E}">
        <p14:creationId xmlns:p14="http://schemas.microsoft.com/office/powerpoint/2010/main" val="3217854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115">
      <a:dk1>
        <a:sysClr val="windowText" lastClr="000000"/>
      </a:dk1>
      <a:lt1>
        <a:sysClr val="window" lastClr="FFFFFF"/>
      </a:lt1>
      <a:dk2>
        <a:srgbClr val="F36E36"/>
      </a:dk2>
      <a:lt2>
        <a:srgbClr val="E7E6E6"/>
      </a:lt2>
      <a:accent1>
        <a:srgbClr val="A31312"/>
      </a:accent1>
      <a:accent2>
        <a:srgbClr val="E7E6E6"/>
      </a:accent2>
      <a:accent3>
        <a:srgbClr val="FDB913"/>
      </a:accent3>
      <a:accent4>
        <a:srgbClr val="1E753B"/>
      </a:accent4>
      <a:accent5>
        <a:srgbClr val="067CA2"/>
      </a:accent5>
      <a:accent6>
        <a:srgbClr val="493456"/>
      </a:accent6>
      <a:hlink>
        <a:srgbClr val="067CA2"/>
      </a:hlink>
      <a:folHlink>
        <a:srgbClr val="886D93"/>
      </a:folHlink>
    </a:clrScheme>
    <a:fontScheme name="Custom 8">
      <a:majorFont>
        <a:latin typeface="Segoe UI"/>
        <a:ea typeface=""/>
        <a:cs typeface=""/>
      </a:majorFont>
      <a:minorFont>
        <a:latin typeface="Segoe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GBTQ Pride Month_Win32_JC_SL_v4" id="{CA9F7597-5544-42D8-B31D-43D456F50987}" vid="{8A5AAD2C-4DBE-4C17-8C07-1F8B558A7EE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4A57CB9-6A24-40E2-A1D9-18A99581B31C}">
  <ds:schemaRefs>
    <ds:schemaRef ds:uri="http://schemas.microsoft.com/sharepoint/v3/contenttype/forms"/>
  </ds:schemaRefs>
</ds:datastoreItem>
</file>

<file path=customXml/itemProps2.xml><?xml version="1.0" encoding="utf-8"?>
<ds:datastoreItem xmlns:ds="http://schemas.openxmlformats.org/officeDocument/2006/customXml" ds:itemID="{EFBB44C1-6224-4D46-97A9-F75279ACE24F}">
  <ds:schemaRefs>
    <ds:schemaRef ds:uri="http://schemas.openxmlformats.org/package/2006/metadata/core-properties"/>
    <ds:schemaRef ds:uri="http://purl.org/dc/elements/1.1/"/>
    <ds:schemaRef ds:uri="http://schemas.microsoft.com/sharepoint/v3"/>
    <ds:schemaRef ds:uri="230e9df3-be65-4c73-a93b-d1236ebd677e"/>
    <ds:schemaRef ds:uri="http://schemas.microsoft.com/office/2006/metadata/properties"/>
    <ds:schemaRef ds:uri="http://www.w3.org/XML/1998/namespace"/>
    <ds:schemaRef ds:uri="http://schemas.microsoft.com/office/2006/documentManagement/types"/>
    <ds:schemaRef ds:uri="http://purl.org/dc/terms/"/>
    <ds:schemaRef ds:uri="http://purl.org/dc/dcmitype/"/>
    <ds:schemaRef ds:uri="71af3243-3dd4-4a8d-8c0d-dd76da1f02a5"/>
    <ds:schemaRef ds:uri="http://schemas.microsoft.com/office/infopath/2007/PartnerControls"/>
    <ds:schemaRef ds:uri="16c05727-aa75-4e4a-9b5f-8a80a1165891"/>
  </ds:schemaRefs>
</ds:datastoreItem>
</file>

<file path=customXml/itemProps3.xml><?xml version="1.0" encoding="utf-8"?>
<ds:datastoreItem xmlns:ds="http://schemas.openxmlformats.org/officeDocument/2006/customXml" ds:itemID="{BF330EBC-8C48-4EBB-B4AA-7AD7188286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72f988bf-86f1-41af-91ab-2d7cd011db47}" enabled="0" method="" siteId="{72f988bf-86f1-41af-91ab-2d7cd011db47}" removed="1"/>
</clbl:labelList>
</file>

<file path=docProps/app.xml><?xml version="1.0" encoding="utf-8"?>
<Properties xmlns="http://schemas.openxmlformats.org/officeDocument/2006/extended-properties" xmlns:vt="http://schemas.openxmlformats.org/officeDocument/2006/docPropsVTypes">
  <Template>LGBTQI Pride Month presentation</Template>
  <TotalTime>440</TotalTime>
  <Words>2728</Words>
  <Application>Microsoft Office PowerPoint</Application>
  <PresentationFormat>Widescreen</PresentationFormat>
  <Paragraphs>185</Paragraphs>
  <Slides>27</Slides>
  <Notes>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27</vt:i4>
      </vt:variant>
    </vt:vector>
  </HeadingPairs>
  <TitlesOfParts>
    <vt:vector size="39" baseType="lpstr">
      <vt:lpstr>acumin-pro</vt:lpstr>
      <vt:lpstr>Arial</vt:lpstr>
      <vt:lpstr>Calibri</vt:lpstr>
      <vt:lpstr>Guardian TextSans Web</vt:lpstr>
      <vt:lpstr>Merriweather</vt:lpstr>
      <vt:lpstr>PT Serif</vt:lpstr>
      <vt:lpstr>Roboto</vt:lpstr>
      <vt:lpstr>Roboto</vt:lpstr>
      <vt:lpstr>Segoe UI</vt:lpstr>
      <vt:lpstr>Source Sans Pro</vt:lpstr>
      <vt:lpstr>Times New Roman</vt:lpstr>
      <vt:lpstr>Office Theme</vt:lpstr>
      <vt:lpstr>Meeting the Unique Care Needs of Transgender Youth   Erica S. Ramey, DNP, PMHNP University of Alabama at Birmingham </vt:lpstr>
      <vt:lpstr>Objectives</vt:lpstr>
      <vt:lpstr>Terminology </vt:lpstr>
      <vt:lpstr>Gender Dysphoria</vt:lpstr>
      <vt:lpstr>Gender Dysphoria in Children</vt:lpstr>
      <vt:lpstr>Gender Dysphoria in Adolescents</vt:lpstr>
      <vt:lpstr>Rationale for including Gender Dysphoria in the DSM-5</vt:lpstr>
      <vt:lpstr>Challenges for Transgender Individuals</vt:lpstr>
      <vt:lpstr>Gender affirmation options</vt:lpstr>
      <vt:lpstr>Clinical Practice Guidelines </vt:lpstr>
      <vt:lpstr>Multidisciplinary Team </vt:lpstr>
      <vt:lpstr>Best Practice Care </vt:lpstr>
      <vt:lpstr>Hormone Therapy</vt:lpstr>
      <vt:lpstr>Gender Affirmation Surgery</vt:lpstr>
      <vt:lpstr>Primary Care Follow Up</vt:lpstr>
      <vt:lpstr>Legislative Changes</vt:lpstr>
      <vt:lpstr>Alabama Legislation </vt:lpstr>
      <vt:lpstr>PowerPoint Presentation</vt:lpstr>
      <vt:lpstr>2015 U.S. Transgender Survey Executive Summary</vt:lpstr>
      <vt:lpstr>PowerPoint Presentation</vt:lpstr>
      <vt:lpstr>Psychological Distress and Attempted Suicide</vt:lpstr>
      <vt:lpstr>Results of Discrimination in Healthcare</vt:lpstr>
      <vt:lpstr>PowerPoint Presentation</vt:lpstr>
      <vt:lpstr>Resources for Patient Support</vt:lpstr>
      <vt:lpstr>Professional Resources for Clinicians  </vt:lpstr>
      <vt:lpstr>Questions &amp; Answers</vt:lpstr>
      <vt:lpstr>References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the Unique Care Needs of Transgender Youth   Erica S. Ramey, DNP, PMHNP University of Alabama at Birmingham </dc:title>
  <dc:subject/>
  <dc:creator>Kierce, Erica</dc:creator>
  <cp:keywords/>
  <dc:description/>
  <cp:lastModifiedBy>Kierce, Erica</cp:lastModifiedBy>
  <cp:revision>3</cp:revision>
  <dcterms:created xsi:type="dcterms:W3CDTF">2021-08-02T18:12:59Z</dcterms:created>
  <dcterms:modified xsi:type="dcterms:W3CDTF">2021-10-12T21:55:57Z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